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94"/>
  </p:notesMasterIdLst>
  <p:sldIdLst>
    <p:sldId id="256" r:id="rId2"/>
    <p:sldId id="257" r:id="rId3"/>
    <p:sldId id="376" r:id="rId4"/>
    <p:sldId id="438" r:id="rId5"/>
    <p:sldId id="615" r:id="rId6"/>
    <p:sldId id="616" r:id="rId7"/>
    <p:sldId id="617" r:id="rId8"/>
    <p:sldId id="618" r:id="rId9"/>
    <p:sldId id="619" r:id="rId10"/>
    <p:sldId id="620" r:id="rId11"/>
    <p:sldId id="437" r:id="rId12"/>
    <p:sldId id="367" r:id="rId13"/>
    <p:sldId id="378" r:id="rId14"/>
    <p:sldId id="379" r:id="rId15"/>
    <p:sldId id="370" r:id="rId16"/>
    <p:sldId id="385" r:id="rId17"/>
    <p:sldId id="389" r:id="rId18"/>
    <p:sldId id="384" r:id="rId19"/>
    <p:sldId id="383" r:id="rId20"/>
    <p:sldId id="382" r:id="rId21"/>
    <p:sldId id="386" r:id="rId22"/>
    <p:sldId id="388" r:id="rId23"/>
    <p:sldId id="372" r:id="rId24"/>
    <p:sldId id="423" r:id="rId25"/>
    <p:sldId id="391" r:id="rId26"/>
    <p:sldId id="433" r:id="rId27"/>
    <p:sldId id="393" r:id="rId28"/>
    <p:sldId id="434" r:id="rId29"/>
    <p:sldId id="435" r:id="rId30"/>
    <p:sldId id="396" r:id="rId31"/>
    <p:sldId id="436" r:id="rId32"/>
    <p:sldId id="429" r:id="rId33"/>
    <p:sldId id="430" r:id="rId34"/>
    <p:sldId id="633" r:id="rId35"/>
    <p:sldId id="632" r:id="rId36"/>
    <p:sldId id="431" r:id="rId37"/>
    <p:sldId id="622" r:id="rId38"/>
    <p:sldId id="621" r:id="rId39"/>
    <p:sldId id="623" r:id="rId40"/>
    <p:sldId id="624" r:id="rId41"/>
    <p:sldId id="626" r:id="rId42"/>
    <p:sldId id="627" r:id="rId43"/>
    <p:sldId id="629" r:id="rId44"/>
    <p:sldId id="630" r:id="rId45"/>
    <p:sldId id="628" r:id="rId46"/>
    <p:sldId id="631" r:id="rId47"/>
    <p:sldId id="634" r:id="rId48"/>
    <p:sldId id="432" r:id="rId49"/>
    <p:sldId id="651" r:id="rId50"/>
    <p:sldId id="409" r:id="rId51"/>
    <p:sldId id="400" r:id="rId52"/>
    <p:sldId id="638" r:id="rId53"/>
    <p:sldId id="636" r:id="rId54"/>
    <p:sldId id="637" r:id="rId55"/>
    <p:sldId id="639" r:id="rId56"/>
    <p:sldId id="640" r:id="rId57"/>
    <p:sldId id="641" r:id="rId58"/>
    <p:sldId id="642" r:id="rId59"/>
    <p:sldId id="643" r:id="rId60"/>
    <p:sldId id="644" r:id="rId61"/>
    <p:sldId id="645" r:id="rId62"/>
    <p:sldId id="646" r:id="rId63"/>
    <p:sldId id="647" r:id="rId64"/>
    <p:sldId id="648" r:id="rId65"/>
    <p:sldId id="649" r:id="rId66"/>
    <p:sldId id="650" r:id="rId67"/>
    <p:sldId id="397" r:id="rId68"/>
    <p:sldId id="652" r:id="rId69"/>
    <p:sldId id="398" r:id="rId70"/>
    <p:sldId id="399" r:id="rId71"/>
    <p:sldId id="420" r:id="rId72"/>
    <p:sldId id="657" r:id="rId73"/>
    <p:sldId id="422" r:id="rId74"/>
    <p:sldId id="654" r:id="rId75"/>
    <p:sldId id="655" r:id="rId76"/>
    <p:sldId id="656" r:id="rId77"/>
    <p:sldId id="658" r:id="rId78"/>
    <p:sldId id="664" r:id="rId79"/>
    <p:sldId id="659" r:id="rId80"/>
    <p:sldId id="662" r:id="rId81"/>
    <p:sldId id="660" r:id="rId82"/>
    <p:sldId id="663" r:id="rId83"/>
    <p:sldId id="653" r:id="rId84"/>
    <p:sldId id="665" r:id="rId85"/>
    <p:sldId id="666" r:id="rId86"/>
    <p:sldId id="411" r:id="rId87"/>
    <p:sldId id="413" r:id="rId88"/>
    <p:sldId id="414" r:id="rId89"/>
    <p:sldId id="667" r:id="rId90"/>
    <p:sldId id="426" r:id="rId91"/>
    <p:sldId id="668" r:id="rId92"/>
    <p:sldId id="428" r:id="rId93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300"/>
    <a:srgbClr val="FFF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694"/>
    <p:restoredTop sz="94573"/>
  </p:normalViewPr>
  <p:slideViewPr>
    <p:cSldViewPr snapToGrid="0">
      <p:cViewPr>
        <p:scale>
          <a:sx n="124" d="100"/>
          <a:sy n="124" d="100"/>
        </p:scale>
        <p:origin x="1040" y="9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c6f73a04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c6f73a04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c6f73a04f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c6f73a04f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0871847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c6f73a04f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c6f73a04f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72789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1524800" y="672606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accent5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1" name="Google Shape;11;p2"/>
          <p:cNvSpPr/>
          <p:nvPr/>
        </p:nvSpPr>
        <p:spPr>
          <a:xfrm rot="10800000">
            <a:off x="6537563" y="33429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accent5"/>
            </a:solidFill>
            <a:prstDash val="solid"/>
            <a:miter lim="8000"/>
            <a:headEnd type="none" w="sm" len="sm"/>
            <a:tailEnd type="none" w="sm" len="sm"/>
          </a:ln>
        </p:spPr>
      </p:sp>
      <p:cxnSp>
        <p:nvCxnSpPr>
          <p:cNvPr id="12" name="Google Shape;12;p2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Google Shape;21;p4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Google Shape;26;p5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1"/>
          </p:nvPr>
        </p:nvSpPr>
        <p:spPr>
          <a:xfrm>
            <a:off x="387900" y="1489825"/>
            <a:ext cx="39999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2"/>
          </p:nvPr>
        </p:nvSpPr>
        <p:spPr>
          <a:xfrm>
            <a:off x="4756200" y="1489825"/>
            <a:ext cx="39999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Google Shape;35;p7"/>
          <p:cNvCxnSpPr/>
          <p:nvPr/>
        </p:nvCxnSpPr>
        <p:spPr>
          <a:xfrm>
            <a:off x="489218" y="1412277"/>
            <a:ext cx="3315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6" name="Google Shape;36;p7"/>
          <p:cNvSpPr txBox="1">
            <a:spLocks noGrp="1"/>
          </p:cNvSpPr>
          <p:nvPr>
            <p:ph type="title"/>
          </p:nvPr>
        </p:nvSpPr>
        <p:spPr>
          <a:xfrm>
            <a:off x="3879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body" idx="1"/>
          </p:nvPr>
        </p:nvSpPr>
        <p:spPr>
          <a:xfrm>
            <a:off x="387900" y="1594025"/>
            <a:ext cx="2808000" cy="268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1" name="Google Shape;41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4" name="Google Shape;44;p9"/>
          <p:cNvCxnSpPr/>
          <p:nvPr/>
        </p:nvCxnSpPr>
        <p:spPr>
          <a:xfrm>
            <a:off x="5029675" y="4495503"/>
            <a:ext cx="540900" cy="0"/>
          </a:xfrm>
          <a:prstGeom prst="straightConnector1">
            <a:avLst/>
          </a:prstGeom>
          <a:noFill/>
          <a:ln w="381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5" name="Google Shape;45;p9"/>
          <p:cNvSpPr txBox="1">
            <a:spLocks noGrp="1"/>
          </p:cNvSpPr>
          <p:nvPr>
            <p:ph type="title"/>
          </p:nvPr>
        </p:nvSpPr>
        <p:spPr>
          <a:xfrm>
            <a:off x="265500" y="1209075"/>
            <a:ext cx="4045200" cy="15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 txBox="1">
            <a:spLocks noGrp="1"/>
          </p:cNvSpPr>
          <p:nvPr>
            <p:ph type="body" idx="1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1pPr>
          </a:lstStyle>
          <a:p>
            <a:endParaRPr/>
          </a:p>
        </p:txBody>
      </p:sp>
      <p:sp>
        <p:nvSpPr>
          <p:cNvPr id="51" name="Google Shape;51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/>
          <p:nvPr/>
        </p:nvSpPr>
        <p:spPr>
          <a:xfrm>
            <a:off x="150" y="5076825"/>
            <a:ext cx="9143700" cy="66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1"/>
          <p:cNvSpPr txBox="1">
            <a:spLocks noGrp="1"/>
          </p:cNvSpPr>
          <p:nvPr>
            <p:ph type="title" hasCustomPrompt="1"/>
          </p:nvPr>
        </p:nvSpPr>
        <p:spPr>
          <a:xfrm>
            <a:off x="387900" y="1152450"/>
            <a:ext cx="8368200" cy="15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11"/>
          <p:cNvSpPr txBox="1">
            <a:spLocks noGrp="1"/>
          </p:cNvSpPr>
          <p:nvPr>
            <p:ph type="body" idx="1"/>
          </p:nvPr>
        </p:nvSpPr>
        <p:spPr>
          <a:xfrm>
            <a:off x="387900" y="2919450"/>
            <a:ext cx="83682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6" name="Google Shape;56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arina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tiff"/><Relationship Id="rId3" Type="http://schemas.openxmlformats.org/officeDocument/2006/relationships/image" Target="../media/image8.tiff"/><Relationship Id="rId7" Type="http://schemas.openxmlformats.org/officeDocument/2006/relationships/image" Target="../media/image12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tiff"/><Relationship Id="rId11" Type="http://schemas.openxmlformats.org/officeDocument/2006/relationships/image" Target="../media/image16.tiff"/><Relationship Id="rId5" Type="http://schemas.openxmlformats.org/officeDocument/2006/relationships/image" Target="../media/image10.tiff"/><Relationship Id="rId10" Type="http://schemas.openxmlformats.org/officeDocument/2006/relationships/image" Target="../media/image15.tiff"/><Relationship Id="rId4" Type="http://schemas.openxmlformats.org/officeDocument/2006/relationships/image" Target="../media/image9.tiff"/><Relationship Id="rId9" Type="http://schemas.openxmlformats.org/officeDocument/2006/relationships/image" Target="../media/image14.tif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tiff"/><Relationship Id="rId3" Type="http://schemas.openxmlformats.org/officeDocument/2006/relationships/image" Target="../media/image8.tiff"/><Relationship Id="rId7" Type="http://schemas.openxmlformats.org/officeDocument/2006/relationships/image" Target="../media/image12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tiff"/><Relationship Id="rId11" Type="http://schemas.openxmlformats.org/officeDocument/2006/relationships/image" Target="../media/image16.tiff"/><Relationship Id="rId5" Type="http://schemas.openxmlformats.org/officeDocument/2006/relationships/image" Target="../media/image10.tiff"/><Relationship Id="rId10" Type="http://schemas.openxmlformats.org/officeDocument/2006/relationships/image" Target="../media/image15.tiff"/><Relationship Id="rId4" Type="http://schemas.openxmlformats.org/officeDocument/2006/relationships/image" Target="../media/image9.tiff"/><Relationship Id="rId9" Type="http://schemas.openxmlformats.org/officeDocument/2006/relationships/image" Target="../media/image14.tif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tiff"/><Relationship Id="rId13" Type="http://schemas.openxmlformats.org/officeDocument/2006/relationships/image" Target="../media/image18.tiff"/><Relationship Id="rId3" Type="http://schemas.openxmlformats.org/officeDocument/2006/relationships/image" Target="../media/image8.tiff"/><Relationship Id="rId7" Type="http://schemas.openxmlformats.org/officeDocument/2006/relationships/image" Target="../media/image12.tiff"/><Relationship Id="rId12" Type="http://schemas.openxmlformats.org/officeDocument/2006/relationships/image" Target="../media/image17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tiff"/><Relationship Id="rId11" Type="http://schemas.openxmlformats.org/officeDocument/2006/relationships/image" Target="../media/image16.tiff"/><Relationship Id="rId5" Type="http://schemas.openxmlformats.org/officeDocument/2006/relationships/image" Target="../media/image10.tiff"/><Relationship Id="rId10" Type="http://schemas.openxmlformats.org/officeDocument/2006/relationships/image" Target="../media/image15.tiff"/><Relationship Id="rId4" Type="http://schemas.openxmlformats.org/officeDocument/2006/relationships/image" Target="../media/image9.tiff"/><Relationship Id="rId9" Type="http://schemas.openxmlformats.org/officeDocument/2006/relationships/image" Target="../media/image14.tif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tiff"/><Relationship Id="rId13" Type="http://schemas.openxmlformats.org/officeDocument/2006/relationships/image" Target="../media/image18.tiff"/><Relationship Id="rId3" Type="http://schemas.openxmlformats.org/officeDocument/2006/relationships/image" Target="../media/image8.tiff"/><Relationship Id="rId7" Type="http://schemas.openxmlformats.org/officeDocument/2006/relationships/image" Target="../media/image12.tiff"/><Relationship Id="rId12" Type="http://schemas.openxmlformats.org/officeDocument/2006/relationships/image" Target="../media/image17.tiff"/><Relationship Id="rId2" Type="http://schemas.openxmlformats.org/officeDocument/2006/relationships/image" Target="../media/image7.tiff"/><Relationship Id="rId16" Type="http://schemas.openxmlformats.org/officeDocument/2006/relationships/image" Target="../media/image2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tiff"/><Relationship Id="rId11" Type="http://schemas.openxmlformats.org/officeDocument/2006/relationships/image" Target="../media/image16.tiff"/><Relationship Id="rId5" Type="http://schemas.openxmlformats.org/officeDocument/2006/relationships/image" Target="../media/image10.tiff"/><Relationship Id="rId15" Type="http://schemas.openxmlformats.org/officeDocument/2006/relationships/image" Target="../media/image20.tiff"/><Relationship Id="rId10" Type="http://schemas.openxmlformats.org/officeDocument/2006/relationships/image" Target="../media/image15.tiff"/><Relationship Id="rId4" Type="http://schemas.openxmlformats.org/officeDocument/2006/relationships/image" Target="../media/image9.tiff"/><Relationship Id="rId9" Type="http://schemas.openxmlformats.org/officeDocument/2006/relationships/image" Target="../media/image14.tiff"/><Relationship Id="rId14" Type="http://schemas.openxmlformats.org/officeDocument/2006/relationships/image" Target="../media/image19.tif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tiff"/><Relationship Id="rId13" Type="http://schemas.openxmlformats.org/officeDocument/2006/relationships/image" Target="../media/image18.tiff"/><Relationship Id="rId18" Type="http://schemas.openxmlformats.org/officeDocument/2006/relationships/image" Target="../media/image23.tiff"/><Relationship Id="rId3" Type="http://schemas.openxmlformats.org/officeDocument/2006/relationships/image" Target="../media/image8.tiff"/><Relationship Id="rId7" Type="http://schemas.openxmlformats.org/officeDocument/2006/relationships/image" Target="../media/image12.tiff"/><Relationship Id="rId12" Type="http://schemas.openxmlformats.org/officeDocument/2006/relationships/image" Target="../media/image17.tiff"/><Relationship Id="rId17" Type="http://schemas.openxmlformats.org/officeDocument/2006/relationships/image" Target="../media/image22.tiff"/><Relationship Id="rId2" Type="http://schemas.openxmlformats.org/officeDocument/2006/relationships/image" Target="../media/image7.tiff"/><Relationship Id="rId16" Type="http://schemas.openxmlformats.org/officeDocument/2006/relationships/image" Target="../media/image2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tiff"/><Relationship Id="rId11" Type="http://schemas.openxmlformats.org/officeDocument/2006/relationships/image" Target="../media/image16.tiff"/><Relationship Id="rId5" Type="http://schemas.openxmlformats.org/officeDocument/2006/relationships/image" Target="../media/image10.tiff"/><Relationship Id="rId15" Type="http://schemas.openxmlformats.org/officeDocument/2006/relationships/image" Target="../media/image20.tiff"/><Relationship Id="rId10" Type="http://schemas.openxmlformats.org/officeDocument/2006/relationships/image" Target="../media/image15.tiff"/><Relationship Id="rId19" Type="http://schemas.openxmlformats.org/officeDocument/2006/relationships/image" Target="../media/image24.tiff"/><Relationship Id="rId4" Type="http://schemas.openxmlformats.org/officeDocument/2006/relationships/image" Target="../media/image9.tiff"/><Relationship Id="rId9" Type="http://schemas.openxmlformats.org/officeDocument/2006/relationships/image" Target="../media/image14.tiff"/><Relationship Id="rId14" Type="http://schemas.openxmlformats.org/officeDocument/2006/relationships/image" Target="../media/image19.tif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tiff"/><Relationship Id="rId13" Type="http://schemas.openxmlformats.org/officeDocument/2006/relationships/image" Target="../media/image18.tiff"/><Relationship Id="rId18" Type="http://schemas.openxmlformats.org/officeDocument/2006/relationships/image" Target="../media/image26.tiff"/><Relationship Id="rId3" Type="http://schemas.openxmlformats.org/officeDocument/2006/relationships/image" Target="../media/image8.tiff"/><Relationship Id="rId21" Type="http://schemas.openxmlformats.org/officeDocument/2006/relationships/image" Target="../media/image23.tiff"/><Relationship Id="rId7" Type="http://schemas.openxmlformats.org/officeDocument/2006/relationships/image" Target="../media/image12.tiff"/><Relationship Id="rId12" Type="http://schemas.openxmlformats.org/officeDocument/2006/relationships/image" Target="../media/image17.tiff"/><Relationship Id="rId17" Type="http://schemas.openxmlformats.org/officeDocument/2006/relationships/image" Target="../media/image25.tiff"/><Relationship Id="rId2" Type="http://schemas.openxmlformats.org/officeDocument/2006/relationships/image" Target="../media/image7.tiff"/><Relationship Id="rId16" Type="http://schemas.openxmlformats.org/officeDocument/2006/relationships/image" Target="../media/image21.tiff"/><Relationship Id="rId20" Type="http://schemas.openxmlformats.org/officeDocument/2006/relationships/image" Target="../media/image22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tiff"/><Relationship Id="rId11" Type="http://schemas.openxmlformats.org/officeDocument/2006/relationships/image" Target="../media/image16.tiff"/><Relationship Id="rId5" Type="http://schemas.openxmlformats.org/officeDocument/2006/relationships/image" Target="../media/image10.tiff"/><Relationship Id="rId15" Type="http://schemas.openxmlformats.org/officeDocument/2006/relationships/image" Target="../media/image20.tiff"/><Relationship Id="rId10" Type="http://schemas.openxmlformats.org/officeDocument/2006/relationships/image" Target="../media/image15.tiff"/><Relationship Id="rId19" Type="http://schemas.openxmlformats.org/officeDocument/2006/relationships/image" Target="../media/image27.tiff"/><Relationship Id="rId4" Type="http://schemas.openxmlformats.org/officeDocument/2006/relationships/image" Target="../media/image9.tiff"/><Relationship Id="rId9" Type="http://schemas.openxmlformats.org/officeDocument/2006/relationships/image" Target="../media/image14.tiff"/><Relationship Id="rId14" Type="http://schemas.openxmlformats.org/officeDocument/2006/relationships/image" Target="../media/image19.tiff"/><Relationship Id="rId22" Type="http://schemas.openxmlformats.org/officeDocument/2006/relationships/image" Target="../media/image24.tif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tiff"/><Relationship Id="rId13" Type="http://schemas.openxmlformats.org/officeDocument/2006/relationships/image" Target="../media/image18.tiff"/><Relationship Id="rId18" Type="http://schemas.openxmlformats.org/officeDocument/2006/relationships/image" Target="../media/image26.tiff"/><Relationship Id="rId3" Type="http://schemas.openxmlformats.org/officeDocument/2006/relationships/image" Target="../media/image8.tiff"/><Relationship Id="rId21" Type="http://schemas.openxmlformats.org/officeDocument/2006/relationships/image" Target="../media/image23.tiff"/><Relationship Id="rId7" Type="http://schemas.openxmlformats.org/officeDocument/2006/relationships/image" Target="../media/image12.tiff"/><Relationship Id="rId12" Type="http://schemas.openxmlformats.org/officeDocument/2006/relationships/image" Target="../media/image17.tiff"/><Relationship Id="rId17" Type="http://schemas.openxmlformats.org/officeDocument/2006/relationships/image" Target="../media/image25.tiff"/><Relationship Id="rId2" Type="http://schemas.openxmlformats.org/officeDocument/2006/relationships/image" Target="../media/image7.tiff"/><Relationship Id="rId16" Type="http://schemas.openxmlformats.org/officeDocument/2006/relationships/image" Target="../media/image21.tiff"/><Relationship Id="rId20" Type="http://schemas.openxmlformats.org/officeDocument/2006/relationships/image" Target="../media/image22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tiff"/><Relationship Id="rId11" Type="http://schemas.openxmlformats.org/officeDocument/2006/relationships/image" Target="../media/image16.tiff"/><Relationship Id="rId5" Type="http://schemas.openxmlformats.org/officeDocument/2006/relationships/image" Target="../media/image10.tiff"/><Relationship Id="rId15" Type="http://schemas.openxmlformats.org/officeDocument/2006/relationships/image" Target="../media/image20.tiff"/><Relationship Id="rId10" Type="http://schemas.openxmlformats.org/officeDocument/2006/relationships/image" Target="../media/image15.tiff"/><Relationship Id="rId19" Type="http://schemas.openxmlformats.org/officeDocument/2006/relationships/image" Target="../media/image27.tiff"/><Relationship Id="rId4" Type="http://schemas.openxmlformats.org/officeDocument/2006/relationships/image" Target="../media/image9.tiff"/><Relationship Id="rId9" Type="http://schemas.openxmlformats.org/officeDocument/2006/relationships/image" Target="../media/image14.tiff"/><Relationship Id="rId14" Type="http://schemas.openxmlformats.org/officeDocument/2006/relationships/image" Target="../media/image19.tiff"/><Relationship Id="rId22" Type="http://schemas.openxmlformats.org/officeDocument/2006/relationships/image" Target="../media/image24.tiff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tiff"/><Relationship Id="rId5" Type="http://schemas.openxmlformats.org/officeDocument/2006/relationships/image" Target="../media/image10.tiff"/><Relationship Id="rId4" Type="http://schemas.openxmlformats.org/officeDocument/2006/relationships/image" Target="../media/image9.tif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tiff"/><Relationship Id="rId4" Type="http://schemas.openxmlformats.org/officeDocument/2006/relationships/image" Target="../media/image33.tiff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tiff"/><Relationship Id="rId4" Type="http://schemas.openxmlformats.org/officeDocument/2006/relationships/image" Target="../media/image33.tiff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f"/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iff"/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tiff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tiff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tiff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tiff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tiff"/><Relationship Id="rId2" Type="http://schemas.openxmlformats.org/officeDocument/2006/relationships/image" Target="../media/image47.tiff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tiff"/><Relationship Id="rId2" Type="http://schemas.openxmlformats.org/officeDocument/2006/relationships/image" Target="../media/image51.tiff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tiff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tiff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3"/>
          <p:cNvSpPr txBox="1">
            <a:spLocks noGrp="1"/>
          </p:cNvSpPr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딥러닝 </a:t>
            </a:r>
            <a:r>
              <a:rPr lang="ko-KR" altLang="en-US" dirty="0" err="1"/>
              <a:t>이상탐지</a:t>
            </a:r>
            <a:endParaRPr dirty="0"/>
          </a:p>
        </p:txBody>
      </p:sp>
      <p:sp>
        <p:nvSpPr>
          <p:cNvPr id="64" name="Google Shape;64;p13"/>
          <p:cNvSpPr txBox="1">
            <a:spLocks noGrp="1"/>
          </p:cNvSpPr>
          <p:nvPr>
            <p:ph type="subTitle" idx="1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/>
              <a:t>디필드</a:t>
            </a:r>
            <a:r>
              <a:rPr lang="en-US" altLang="ko-KR"/>
              <a:t>,</a:t>
            </a:r>
            <a:r>
              <a:rPr lang="ko-KR" altLang="en-US"/>
              <a:t> </a:t>
            </a:r>
            <a:r>
              <a:rPr lang="en" sz="2400"/>
              <a:t>임도형</a:t>
            </a:r>
            <a:endParaRPr sz="2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631349-A536-5248-B252-11899256B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KR" altLang="en-US" dirty="0"/>
              <a:t>학습</a:t>
            </a:r>
            <a:r>
              <a:rPr kumimoji="1" lang="ko-KR" altLang="en-US" dirty="0"/>
              <a:t> 후</a:t>
            </a:r>
            <a:endParaRPr kumimoji="1" lang="ko-Kore-KR" altLang="en-US" dirty="0"/>
          </a:p>
        </p:txBody>
      </p:sp>
      <p:pic>
        <p:nvPicPr>
          <p:cNvPr id="4" name="Google Shape;149;p24">
            <a:extLst>
              <a:ext uri="{FF2B5EF4-FFF2-40B4-BE49-F238E27FC236}">
                <a16:creationId xmlns:a16="http://schemas.microsoft.com/office/drawing/2014/main" id="{439E81C7-848B-E244-A177-3477E238E5B6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422867" y="2578737"/>
            <a:ext cx="2335687" cy="1218279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51;p24">
            <a:extLst>
              <a:ext uri="{FF2B5EF4-FFF2-40B4-BE49-F238E27FC236}">
                <a16:creationId xmlns:a16="http://schemas.microsoft.com/office/drawing/2014/main" id="{6C8768C4-E2C8-834E-81D3-65A16231C65F}"/>
              </a:ext>
            </a:extLst>
          </p:cNvPr>
          <p:cNvSpPr txBox="1"/>
          <p:nvPr/>
        </p:nvSpPr>
        <p:spPr>
          <a:xfrm>
            <a:off x="4065602" y="2007700"/>
            <a:ext cx="1018462" cy="450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algn="ctr"/>
            <a:r>
              <a:rPr lang="en-US" altLang="ko" sz="2800" b="1" dirty="0">
                <a:solidFill>
                  <a:schemeClr val="tx1"/>
                </a:solidFill>
              </a:rPr>
              <a:t>DNN</a:t>
            </a:r>
            <a:endParaRPr sz="2800" b="1" dirty="0">
              <a:solidFill>
                <a:schemeClr val="tx1"/>
              </a:solidFill>
            </a:endParaRPr>
          </a:p>
        </p:txBody>
      </p:sp>
      <p:sp>
        <p:nvSpPr>
          <p:cNvPr id="17" name="Google Shape;153;p24">
            <a:extLst>
              <a:ext uri="{FF2B5EF4-FFF2-40B4-BE49-F238E27FC236}">
                <a16:creationId xmlns:a16="http://schemas.microsoft.com/office/drawing/2014/main" id="{77147C68-FB20-4B40-8040-8C0F526462B0}"/>
              </a:ext>
            </a:extLst>
          </p:cNvPr>
          <p:cNvSpPr txBox="1"/>
          <p:nvPr/>
        </p:nvSpPr>
        <p:spPr>
          <a:xfrm>
            <a:off x="6871335" y="2892650"/>
            <a:ext cx="1321689" cy="450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r>
              <a:rPr lang="en-US" altLang="ko-KR" sz="2400" b="1" dirty="0">
                <a:solidFill>
                  <a:schemeClr val="tx1"/>
                </a:solidFill>
              </a:rPr>
              <a:t>?</a:t>
            </a:r>
            <a:endParaRPr sz="2400" b="1" dirty="0">
              <a:solidFill>
                <a:schemeClr val="tx1"/>
              </a:solidFill>
            </a:endParaRPr>
          </a:p>
        </p:txBody>
      </p:sp>
      <p:sp>
        <p:nvSpPr>
          <p:cNvPr id="19" name="오른쪽 화살표[R] 18">
            <a:extLst>
              <a:ext uri="{FF2B5EF4-FFF2-40B4-BE49-F238E27FC236}">
                <a16:creationId xmlns:a16="http://schemas.microsoft.com/office/drawing/2014/main" id="{F33DAAF4-6E2C-9345-91DF-6ACACFAA5F94}"/>
              </a:ext>
            </a:extLst>
          </p:cNvPr>
          <p:cNvSpPr/>
          <p:nvPr/>
        </p:nvSpPr>
        <p:spPr>
          <a:xfrm>
            <a:off x="5976616" y="2865101"/>
            <a:ext cx="694944" cy="57607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0" name="오른쪽 화살표[R] 19">
            <a:extLst>
              <a:ext uri="{FF2B5EF4-FFF2-40B4-BE49-F238E27FC236}">
                <a16:creationId xmlns:a16="http://schemas.microsoft.com/office/drawing/2014/main" id="{97E4873C-5B56-4042-B02E-CF0683D32D68}"/>
              </a:ext>
            </a:extLst>
          </p:cNvPr>
          <p:cNvSpPr/>
          <p:nvPr/>
        </p:nvSpPr>
        <p:spPr>
          <a:xfrm>
            <a:off x="2496489" y="2865101"/>
            <a:ext cx="694944" cy="57607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9" name="Google Shape;209;p29">
            <a:extLst>
              <a:ext uri="{FF2B5EF4-FFF2-40B4-BE49-F238E27FC236}">
                <a16:creationId xmlns:a16="http://schemas.microsoft.com/office/drawing/2014/main" id="{DF2F8695-0298-9344-BEFA-979E3EF908D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2594" y="2502572"/>
            <a:ext cx="1732461" cy="1370608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텍스트 개체 틀 2">
            <a:extLst>
              <a:ext uri="{FF2B5EF4-FFF2-40B4-BE49-F238E27FC236}">
                <a16:creationId xmlns:a16="http://schemas.microsoft.com/office/drawing/2014/main" id="{FF21680D-A621-CA43-8646-575D4D61E7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7900" y="4179350"/>
            <a:ext cx="8368200" cy="617673"/>
          </a:xfrm>
        </p:spPr>
        <p:txBody>
          <a:bodyPr/>
          <a:lstStyle/>
          <a:p>
            <a:r>
              <a:rPr kumimoji="1" lang="ko-KR" altLang="en-US" sz="2400" dirty="0"/>
              <a:t>처음 보는 입력이라도 의미 있는 출력을 낸다</a:t>
            </a:r>
            <a:r>
              <a:rPr kumimoji="1" lang="en-US" altLang="ko-KR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537944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387900" y="1489824"/>
            <a:ext cx="8368200" cy="1359254"/>
          </a:xfrm>
        </p:spPr>
        <p:txBody>
          <a:bodyPr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7200"/>
              <a:t>비정상 탐지</a:t>
            </a:r>
          </a:p>
        </p:txBody>
      </p:sp>
      <p:sp>
        <p:nvSpPr>
          <p:cNvPr id="4" name="텍스트 개체 틀 2"/>
          <p:cNvSpPr txBox="1">
            <a:spLocks/>
          </p:cNvSpPr>
          <p:nvPr/>
        </p:nvSpPr>
        <p:spPr>
          <a:xfrm>
            <a:off x="387900" y="3135744"/>
            <a:ext cx="8368200" cy="13592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 algn="ctr">
              <a:lnSpc>
                <a:spcPct val="100000"/>
              </a:lnSpc>
              <a:buClrTx/>
              <a:buSzTx/>
              <a:buFontTx/>
              <a:buNone/>
              <a:defRPr/>
            </a:pPr>
            <a:r>
              <a:rPr kumimoji="1" lang="ko-KR" altLang="en-US" sz="3200"/>
              <a:t>정상</a:t>
            </a:r>
            <a:r>
              <a:rPr kumimoji="1" lang="en-US" altLang="ko-KR" sz="3200"/>
              <a:t>?</a:t>
            </a:r>
            <a:r>
              <a:rPr kumimoji="1" lang="ko-KR" altLang="en-US" sz="3200"/>
              <a:t>   </a:t>
            </a:r>
            <a:r>
              <a:rPr kumimoji="1" lang="en-US" altLang="ko-KR" sz="3200"/>
              <a:t>or </a:t>
            </a:r>
            <a:r>
              <a:rPr kumimoji="1" lang="ko-KR" altLang="en-US" sz="3200"/>
              <a:t> 비정상</a:t>
            </a:r>
            <a:r>
              <a:rPr kumimoji="1" lang="en-US" altLang="ko-KR" sz="3200"/>
              <a:t>?</a:t>
            </a:r>
            <a:endParaRPr kumimoji="1" lang="ko-KR" altLang="en-US" sz="3200"/>
          </a:p>
        </p:txBody>
      </p:sp>
    </p:spTree>
    <p:extLst>
      <p:ext uri="{BB962C8B-B14F-4D97-AF65-F5344CB8AC3E}">
        <p14:creationId xmlns:p14="http://schemas.microsoft.com/office/powerpoint/2010/main" val="15277953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비정상 탐지 문제 예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sz="2400"/>
              <a:t>제조된 물품 중에서  불량품 탐지</a:t>
            </a:r>
            <a:endParaRPr kumimoji="1" lang="en-US" altLang="ko-KR" sz="2400"/>
          </a:p>
          <a:p>
            <a:r>
              <a:rPr kumimoji="1" lang="ko-KR" altLang="en-US" sz="2400"/>
              <a:t>사람의 이상한 동작 탐지</a:t>
            </a:r>
            <a:endParaRPr kumimoji="1" lang="en-US" altLang="ko-KR" sz="2400"/>
          </a:p>
          <a:p>
            <a:r>
              <a:rPr kumimoji="1" lang="ko-KR" altLang="en-US" sz="2400"/>
              <a:t>의료 영상에서 질병 탐지</a:t>
            </a:r>
            <a:endParaRPr kumimoji="1" lang="en-US" altLang="ko-KR" sz="2400"/>
          </a:p>
          <a:p>
            <a:r>
              <a:rPr kumimoji="1" lang="ko-KR" altLang="en-US" sz="2400"/>
              <a:t>제조설비의 이상 동작 탐지</a:t>
            </a:r>
            <a:endParaRPr kumimoji="1" lang="en-US" altLang="ko-KR" sz="2400"/>
          </a:p>
          <a:p>
            <a:r>
              <a:rPr kumimoji="1" lang="ko-KR" altLang="en-US" sz="2400"/>
              <a:t>초음파 비파괴 검사기로 이상 탐지</a:t>
            </a:r>
            <a:endParaRPr kumimoji="1" lang="en-US" altLang="ko-KR" sz="2400"/>
          </a:p>
          <a:p>
            <a:r>
              <a:rPr kumimoji="1" lang="ko-KR" altLang="en-US" sz="2400"/>
              <a:t>학생의 시험결과의 실수와 찍기 탐지</a:t>
            </a:r>
            <a:endParaRPr kumimoji="1" lang="en-US" altLang="ko-KR" sz="2400"/>
          </a:p>
          <a:p>
            <a:endParaRPr kumimoji="1" lang="en-US" altLang="ko-KR" sz="2400"/>
          </a:p>
          <a:p>
            <a:endParaRPr kumimoji="1" lang="ko-KR" altLang="en-US" sz="2400"/>
          </a:p>
        </p:txBody>
      </p:sp>
    </p:spTree>
    <p:extLst>
      <p:ext uri="{BB962C8B-B14F-4D97-AF65-F5344CB8AC3E}">
        <p14:creationId xmlns:p14="http://schemas.microsoft.com/office/powerpoint/2010/main" val="13440906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비정상 탐지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sz="2400"/>
              <a:t>정상과 비정상의 분류 문제</a:t>
            </a:r>
          </a:p>
        </p:txBody>
      </p:sp>
    </p:spTree>
    <p:extLst>
      <p:ext uri="{BB962C8B-B14F-4D97-AF65-F5344CB8AC3E}">
        <p14:creationId xmlns:p14="http://schemas.microsoft.com/office/powerpoint/2010/main" val="14347884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일반적인 분류 문제 예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sz="2400"/>
              <a:t>고양이와 강아지 분류</a:t>
            </a:r>
            <a:endParaRPr kumimoji="1" lang="en-US" altLang="ko-KR" sz="2400"/>
          </a:p>
          <a:p>
            <a:endParaRPr kumimoji="1" lang="en-US" altLang="ko-KR" sz="2400"/>
          </a:p>
          <a:p>
            <a:r>
              <a:rPr kumimoji="1" lang="ko-KR" altLang="en-US" sz="2400"/>
              <a:t>고양이 이미지 </a:t>
            </a:r>
            <a:r>
              <a:rPr kumimoji="1" lang="en-US" altLang="ko-KR" sz="2400"/>
              <a:t>+</a:t>
            </a:r>
            <a:r>
              <a:rPr kumimoji="1" lang="ko-KR" altLang="en-US" sz="2400"/>
              <a:t> 강아지 이미지</a:t>
            </a:r>
            <a:endParaRPr kumimoji="1" lang="en-US" altLang="ko-KR" sz="2400"/>
          </a:p>
        </p:txBody>
      </p:sp>
    </p:spTree>
    <p:extLst>
      <p:ext uri="{BB962C8B-B14F-4D97-AF65-F5344CB8AC3E}">
        <p14:creationId xmlns:p14="http://schemas.microsoft.com/office/powerpoint/2010/main" val="12381121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고양이 혹은 강아지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9489" y="2440354"/>
            <a:ext cx="432095" cy="51611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3635" y="2956468"/>
            <a:ext cx="432095" cy="46210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6862" y="3451230"/>
            <a:ext cx="540120" cy="49210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5891" y="3143868"/>
            <a:ext cx="556885" cy="312712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68136" y="2513299"/>
            <a:ext cx="546121" cy="510113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75237" y="2503268"/>
            <a:ext cx="552122" cy="474105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48614" y="2880512"/>
            <a:ext cx="660147" cy="486108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67648" y="2850124"/>
            <a:ext cx="486108" cy="45010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63816" y="3205175"/>
            <a:ext cx="498110" cy="492109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548022" y="3277955"/>
            <a:ext cx="606134" cy="498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1639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고양이 혹은 다른 동물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9489" y="2440354"/>
            <a:ext cx="432095" cy="516114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3635" y="2956468"/>
            <a:ext cx="432095" cy="462102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6862" y="3451230"/>
            <a:ext cx="540120" cy="492109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5891" y="3143868"/>
            <a:ext cx="556885" cy="312712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68136" y="2513299"/>
            <a:ext cx="546121" cy="510113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75237" y="2503268"/>
            <a:ext cx="552122" cy="474105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48614" y="2880512"/>
            <a:ext cx="660147" cy="486108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67648" y="2850124"/>
            <a:ext cx="486108" cy="450100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63816" y="3205175"/>
            <a:ext cx="498110" cy="492109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548022" y="3277955"/>
            <a:ext cx="606134" cy="498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8819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고양이 혹은 다른 동물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9489" y="2440354"/>
            <a:ext cx="432095" cy="516114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3635" y="2956468"/>
            <a:ext cx="432095" cy="462102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6862" y="3451230"/>
            <a:ext cx="540120" cy="492109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5891" y="3143868"/>
            <a:ext cx="556885" cy="312712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68136" y="2513299"/>
            <a:ext cx="546121" cy="510113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75237" y="2503268"/>
            <a:ext cx="552122" cy="474105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48614" y="2880512"/>
            <a:ext cx="660147" cy="486108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67648" y="2850124"/>
            <a:ext cx="486108" cy="450100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63816" y="3205175"/>
            <a:ext cx="498110" cy="492109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548022" y="3277955"/>
            <a:ext cx="606134" cy="498110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160907" y="2033863"/>
            <a:ext cx="509400" cy="479435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567959" y="2329430"/>
            <a:ext cx="471320" cy="551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5406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고양이 혹은 다른 동물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9489" y="2440354"/>
            <a:ext cx="432095" cy="516114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3635" y="2956468"/>
            <a:ext cx="432095" cy="462102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6862" y="3451230"/>
            <a:ext cx="540120" cy="492109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5891" y="3143868"/>
            <a:ext cx="556885" cy="312712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68136" y="2513299"/>
            <a:ext cx="546121" cy="510113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75237" y="2503268"/>
            <a:ext cx="552122" cy="474105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48614" y="2880512"/>
            <a:ext cx="660147" cy="486108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67648" y="2850124"/>
            <a:ext cx="486108" cy="450100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63816" y="3205175"/>
            <a:ext cx="498110" cy="492109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548022" y="3277955"/>
            <a:ext cx="606134" cy="498110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160907" y="2033863"/>
            <a:ext cx="509400" cy="479435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567959" y="2329430"/>
            <a:ext cx="471320" cy="551082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810287" y="3300224"/>
            <a:ext cx="634731" cy="626696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332412" y="2854684"/>
            <a:ext cx="514132" cy="672326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363944" y="3638539"/>
            <a:ext cx="482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1326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고양이 혹은 다른 동물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9489" y="2440354"/>
            <a:ext cx="432095" cy="516114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3635" y="2956468"/>
            <a:ext cx="432095" cy="462102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6862" y="3451230"/>
            <a:ext cx="540120" cy="492109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5891" y="3143868"/>
            <a:ext cx="556885" cy="312712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68136" y="2513299"/>
            <a:ext cx="546121" cy="510113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75237" y="2503268"/>
            <a:ext cx="552122" cy="474105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48614" y="2880512"/>
            <a:ext cx="660147" cy="486108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67648" y="2850124"/>
            <a:ext cx="486108" cy="450100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63816" y="3205175"/>
            <a:ext cx="498110" cy="492109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548022" y="3277955"/>
            <a:ext cx="606134" cy="498110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160907" y="2033863"/>
            <a:ext cx="509400" cy="479435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567959" y="2329430"/>
            <a:ext cx="471320" cy="551082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810287" y="3300224"/>
            <a:ext cx="634731" cy="626696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332412" y="2854684"/>
            <a:ext cx="514132" cy="672326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363944" y="3638539"/>
            <a:ext cx="482600" cy="609600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450302" y="3717234"/>
            <a:ext cx="660400" cy="495300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972517" y="4079428"/>
            <a:ext cx="495300" cy="571500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315667" y="4173562"/>
            <a:ext cx="584200" cy="55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3598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임도형</a:t>
            </a:r>
            <a:endParaRPr/>
          </a:p>
        </p:txBody>
      </p:sp>
      <p:sp>
        <p:nvSpPr>
          <p:cNvPr id="70" name="Google Shape;70;p14"/>
          <p:cNvSpPr txBox="1">
            <a:spLocks noGrp="1"/>
          </p:cNvSpPr>
          <p:nvPr>
            <p:ph type="body" idx="1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ko-KR" altLang="en-US" sz="2200" dirty="0"/>
              <a:t>대학원 </a:t>
            </a:r>
            <a:r>
              <a:rPr lang="en-US" altLang="ko-KR" sz="2200" dirty="0"/>
              <a:t>AI, </a:t>
            </a:r>
            <a:r>
              <a:rPr lang="ko-KR" altLang="en-US" sz="2200" dirty="0"/>
              <a:t>신경망 전공</a:t>
            </a:r>
            <a:endParaRPr lang="en-US" altLang="ko-KR" sz="2200" dirty="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 dirty="0"/>
              <a:t>15년 </a:t>
            </a:r>
            <a:r>
              <a:rPr lang="en" sz="2200" dirty="0" err="1"/>
              <a:t>간</a:t>
            </a:r>
            <a:r>
              <a:rPr lang="en" sz="2200" dirty="0"/>
              <a:t> </a:t>
            </a:r>
            <a:r>
              <a:rPr lang="en" sz="2200" dirty="0" err="1"/>
              <a:t>벡엔드</a:t>
            </a:r>
            <a:r>
              <a:rPr lang="en" sz="2200" dirty="0"/>
              <a:t> SW </a:t>
            </a:r>
            <a:r>
              <a:rPr lang="en" sz="2200" dirty="0" err="1"/>
              <a:t>개발</a:t>
            </a:r>
            <a:endParaRPr lang="en-US" sz="2200" dirty="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 altLang="ko-KR" sz="2200" dirty="0"/>
              <a:t>3</a:t>
            </a:r>
            <a:r>
              <a:rPr lang="en" sz="2200" dirty="0" err="1"/>
              <a:t>년</a:t>
            </a:r>
            <a:r>
              <a:rPr lang="en" sz="2200" dirty="0"/>
              <a:t> </a:t>
            </a:r>
            <a:r>
              <a:rPr lang="en" sz="2200" dirty="0" err="1"/>
              <a:t>간</a:t>
            </a:r>
            <a:r>
              <a:rPr lang="en" sz="2200" dirty="0"/>
              <a:t> 딥러닝 </a:t>
            </a:r>
            <a:r>
              <a:rPr lang="en" sz="2200" dirty="0" err="1"/>
              <a:t>실무</a:t>
            </a:r>
            <a:endParaRPr lang="en-US" sz="2200" dirty="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endParaRPr lang="en-US" sz="2200" dirty="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ko-KR" altLang="en-US" sz="2200" dirty="0"/>
              <a:t>현재 딥러닝 구축 컨설팅</a:t>
            </a:r>
            <a:endParaRPr lang="en-US" altLang="ko-KR" sz="2200"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고양이 혹은 다른 동물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9489" y="2440354"/>
            <a:ext cx="432095" cy="516114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3635" y="2956468"/>
            <a:ext cx="432095" cy="462102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6862" y="3451230"/>
            <a:ext cx="540120" cy="492109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5891" y="3143868"/>
            <a:ext cx="556885" cy="312712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68136" y="2513299"/>
            <a:ext cx="546121" cy="510113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75237" y="2503268"/>
            <a:ext cx="552122" cy="474105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48614" y="2880512"/>
            <a:ext cx="660147" cy="486108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67648" y="2850124"/>
            <a:ext cx="486108" cy="450100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63816" y="3205175"/>
            <a:ext cx="498110" cy="492109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548022" y="3277955"/>
            <a:ext cx="606134" cy="498110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160907" y="2033863"/>
            <a:ext cx="509400" cy="479435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567959" y="2329430"/>
            <a:ext cx="471320" cy="551082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810287" y="3300224"/>
            <a:ext cx="634731" cy="626696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332412" y="2854684"/>
            <a:ext cx="514132" cy="672326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363944" y="3638539"/>
            <a:ext cx="482600" cy="609600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263716" y="1915426"/>
            <a:ext cx="636151" cy="414003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755102" y="1476424"/>
            <a:ext cx="711200" cy="520700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826467" y="2018396"/>
            <a:ext cx="787400" cy="546100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450302" y="3717234"/>
            <a:ext cx="660400" cy="495300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972517" y="4079428"/>
            <a:ext cx="495300" cy="571500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4315667" y="4173562"/>
            <a:ext cx="584200" cy="55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2973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고양이 혹은 다른 동물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9489" y="2440354"/>
            <a:ext cx="432095" cy="516114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3635" y="2956468"/>
            <a:ext cx="432095" cy="462102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6862" y="3451230"/>
            <a:ext cx="540120" cy="492109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5891" y="3143868"/>
            <a:ext cx="556885" cy="312712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68136" y="2513299"/>
            <a:ext cx="546121" cy="510113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75237" y="2503268"/>
            <a:ext cx="552122" cy="474105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48614" y="2880512"/>
            <a:ext cx="660147" cy="486108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67648" y="2850124"/>
            <a:ext cx="486108" cy="450100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63816" y="3205175"/>
            <a:ext cx="498110" cy="492109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548022" y="3277955"/>
            <a:ext cx="606134" cy="498110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160907" y="2033863"/>
            <a:ext cx="509400" cy="479435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567959" y="2329430"/>
            <a:ext cx="471320" cy="551082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810287" y="3300224"/>
            <a:ext cx="634731" cy="626696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332412" y="2854684"/>
            <a:ext cx="514132" cy="672326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363944" y="3638539"/>
            <a:ext cx="482600" cy="609600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263716" y="1915426"/>
            <a:ext cx="636151" cy="414003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755102" y="1476424"/>
            <a:ext cx="711200" cy="520700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826467" y="2018396"/>
            <a:ext cx="787400" cy="546100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450302" y="3717234"/>
            <a:ext cx="660400" cy="495300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972517" y="4079428"/>
            <a:ext cx="495300" cy="571500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4315667" y="4173562"/>
            <a:ext cx="584200" cy="558800"/>
          </a:xfrm>
          <a:prstGeom prst="rect">
            <a:avLst/>
          </a:prstGeom>
        </p:spPr>
      </p:pic>
      <p:sp>
        <p:nvSpPr>
          <p:cNvPr id="3" name="텍스트 상자 2"/>
          <p:cNvSpPr txBox="1"/>
          <p:nvPr/>
        </p:nvSpPr>
        <p:spPr>
          <a:xfrm>
            <a:off x="7179458" y="1572198"/>
            <a:ext cx="3689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>
                <a:solidFill>
                  <a:schemeClr val="tx1"/>
                </a:solidFill>
              </a:rPr>
              <a:t>?</a:t>
            </a:r>
            <a:endParaRPr kumimoji="1" lang="ko-KR" altLang="en-US" sz="2400" b="1">
              <a:solidFill>
                <a:schemeClr val="tx1"/>
              </a:solidFill>
            </a:endParaRPr>
          </a:p>
        </p:txBody>
      </p:sp>
      <p:sp>
        <p:nvSpPr>
          <p:cNvPr id="36" name="텍스트 상자 35"/>
          <p:cNvSpPr txBox="1"/>
          <p:nvPr/>
        </p:nvSpPr>
        <p:spPr>
          <a:xfrm>
            <a:off x="3820223" y="4017306"/>
            <a:ext cx="3689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>
                <a:solidFill>
                  <a:schemeClr val="tx1"/>
                </a:solidFill>
              </a:rPr>
              <a:t>?</a:t>
            </a:r>
            <a:endParaRPr kumimoji="1" lang="ko-KR" altLang="en-US" sz="2400" b="1">
              <a:solidFill>
                <a:schemeClr val="tx1"/>
              </a:solidFill>
            </a:endParaRPr>
          </a:p>
        </p:txBody>
      </p:sp>
      <p:sp>
        <p:nvSpPr>
          <p:cNvPr id="37" name="텍스트 상자 36"/>
          <p:cNvSpPr txBox="1"/>
          <p:nvPr/>
        </p:nvSpPr>
        <p:spPr>
          <a:xfrm>
            <a:off x="5843205" y="1389170"/>
            <a:ext cx="3689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>
                <a:solidFill>
                  <a:schemeClr val="tx1"/>
                </a:solidFill>
              </a:rPr>
              <a:t>?</a:t>
            </a:r>
            <a:endParaRPr kumimoji="1" lang="ko-KR" altLang="en-US" sz="2400" b="1">
              <a:solidFill>
                <a:schemeClr val="tx1"/>
              </a:solidFill>
            </a:endParaRPr>
          </a:p>
        </p:txBody>
      </p:sp>
      <p:sp>
        <p:nvSpPr>
          <p:cNvPr id="38" name="텍스트 상자 37"/>
          <p:cNvSpPr txBox="1"/>
          <p:nvPr/>
        </p:nvSpPr>
        <p:spPr>
          <a:xfrm>
            <a:off x="3968177" y="2678482"/>
            <a:ext cx="3689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>
                <a:solidFill>
                  <a:schemeClr val="tx1"/>
                </a:solidFill>
              </a:rPr>
              <a:t>?</a:t>
            </a:r>
            <a:endParaRPr kumimoji="1" lang="ko-KR" altLang="en-US" sz="2400" b="1">
              <a:solidFill>
                <a:schemeClr val="tx1"/>
              </a:solidFill>
            </a:endParaRPr>
          </a:p>
        </p:txBody>
      </p:sp>
      <p:sp>
        <p:nvSpPr>
          <p:cNvPr id="39" name="텍스트 상자 38"/>
          <p:cNvSpPr txBox="1"/>
          <p:nvPr/>
        </p:nvSpPr>
        <p:spPr>
          <a:xfrm>
            <a:off x="7311199" y="4452962"/>
            <a:ext cx="3689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>
                <a:solidFill>
                  <a:schemeClr val="tx1"/>
                </a:solidFill>
              </a:rPr>
              <a:t>?</a:t>
            </a:r>
            <a:endParaRPr kumimoji="1" lang="ko-KR" altLang="en-US" sz="2400" b="1">
              <a:solidFill>
                <a:schemeClr val="tx1"/>
              </a:solidFill>
            </a:endParaRPr>
          </a:p>
        </p:txBody>
      </p:sp>
      <p:sp>
        <p:nvSpPr>
          <p:cNvPr id="40" name="텍스트 상자 39"/>
          <p:cNvSpPr txBox="1"/>
          <p:nvPr/>
        </p:nvSpPr>
        <p:spPr>
          <a:xfrm>
            <a:off x="6383473" y="4365178"/>
            <a:ext cx="3689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>
                <a:solidFill>
                  <a:schemeClr val="tx1"/>
                </a:solidFill>
              </a:rPr>
              <a:t>?</a:t>
            </a:r>
            <a:endParaRPr kumimoji="1" lang="ko-KR" altLang="en-US" sz="2400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3530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고양이 혹은 다른 동물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sz="2400"/>
              <a:t>다른 동물에 대한 충분한 데이터 확보가 어렵다</a:t>
            </a:r>
            <a:r>
              <a:rPr kumimoji="1" lang="en-US" altLang="ko-KR" sz="2400"/>
              <a:t>.</a:t>
            </a:r>
          </a:p>
          <a:p>
            <a:r>
              <a:rPr kumimoji="1" lang="ko-KR" altLang="en-US" sz="2400"/>
              <a:t>확보가 가능하더라도 데이터 수의 비가 극단적이 된다</a:t>
            </a:r>
            <a:r>
              <a:rPr kumimoji="1" lang="en-US" altLang="ko-KR" sz="2400"/>
              <a:t>.</a:t>
            </a:r>
            <a:endParaRPr kumimoji="1" lang="ko-KR" altLang="en-US" sz="240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4184" y="2717195"/>
            <a:ext cx="4061862" cy="2044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76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고양이 혹은 다른 동물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sz="2400"/>
              <a:t>정상 혹은 이외 모든 것의 </a:t>
            </a:r>
            <a:r>
              <a:rPr kumimoji="1" lang="en-US" altLang="ko-KR" sz="2400"/>
              <a:t>one or other else </a:t>
            </a:r>
            <a:r>
              <a:rPr kumimoji="1" lang="ko-KR" altLang="en-US" sz="2400"/>
              <a:t>문제이다</a:t>
            </a:r>
            <a:r>
              <a:rPr kumimoji="1" lang="en-US" altLang="ko-KR" sz="2400"/>
              <a:t>.</a:t>
            </a:r>
          </a:p>
          <a:p>
            <a:r>
              <a:rPr kumimoji="1" lang="ko-KR" altLang="en-US" sz="2400"/>
              <a:t>딥러닝의 일반적인 분류 분류 방식으로는 어렵다</a:t>
            </a:r>
            <a:r>
              <a:rPr kumimoji="1" lang="en-US" altLang="ko-KR" sz="240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226411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387900" y="1489824"/>
            <a:ext cx="8368200" cy="1359254"/>
          </a:xfrm>
        </p:spPr>
        <p:txBody>
          <a:bodyPr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7200" dirty="0"/>
              <a:t>데이터 공간 관점</a:t>
            </a:r>
          </a:p>
        </p:txBody>
      </p:sp>
    </p:spTree>
    <p:extLst>
      <p:ext uri="{BB962C8B-B14F-4D97-AF65-F5344CB8AC3E}">
        <p14:creationId xmlns:p14="http://schemas.microsoft.com/office/powerpoint/2010/main" val="8369656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데이터 공간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sz="2400" dirty="0"/>
              <a:t>1</a:t>
            </a:r>
            <a:r>
              <a:rPr kumimoji="1" lang="ko-KR" altLang="en-US" sz="2400" dirty="0"/>
              <a:t>개의 데이터는 해당 데이터 공간에서 특정 한 점에 해당한다</a:t>
            </a:r>
            <a:r>
              <a:rPr kumimoji="1" lang="en-US" altLang="ko-KR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648695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사과 데이터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sz="2400" dirty="0"/>
              <a:t>크기와 색깔로 구성된 데이터</a:t>
            </a:r>
            <a:r>
              <a:rPr kumimoji="1" lang="en-US" altLang="ko-KR" sz="2400" dirty="0"/>
              <a:t>.</a:t>
            </a:r>
          </a:p>
          <a:p>
            <a:r>
              <a:rPr kumimoji="1" lang="en-US" altLang="ko-KR" sz="2400" dirty="0"/>
              <a:t>2</a:t>
            </a:r>
            <a:r>
              <a:rPr kumimoji="1" lang="ko-KR" altLang="en-US" sz="2400" dirty="0"/>
              <a:t>차원 데이터</a:t>
            </a:r>
            <a:endParaRPr kumimoji="1" lang="en-US" altLang="ko-KR" sz="2400" dirty="0"/>
          </a:p>
        </p:txBody>
      </p:sp>
      <p:sp>
        <p:nvSpPr>
          <p:cNvPr id="4" name="직사각형 3"/>
          <p:cNvSpPr/>
          <p:nvPr/>
        </p:nvSpPr>
        <p:spPr>
          <a:xfrm>
            <a:off x="2605626" y="2545384"/>
            <a:ext cx="3111362" cy="236903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타원 4"/>
          <p:cNvSpPr/>
          <p:nvPr/>
        </p:nvSpPr>
        <p:spPr>
          <a:xfrm>
            <a:off x="4652621" y="3500124"/>
            <a:ext cx="93000" cy="7669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B6C9F605-24E0-CC4D-BBB2-7D3F0322004C}"/>
              </a:ext>
            </a:extLst>
          </p:cNvPr>
          <p:cNvCxnSpPr/>
          <p:nvPr/>
        </p:nvCxnSpPr>
        <p:spPr>
          <a:xfrm>
            <a:off x="2827283" y="4761186"/>
            <a:ext cx="2764220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255B0FC9-17B5-8A42-874C-0CFB6FF81948}"/>
              </a:ext>
            </a:extLst>
          </p:cNvPr>
          <p:cNvCxnSpPr>
            <a:cxnSpLocks/>
          </p:cNvCxnSpPr>
          <p:nvPr/>
        </p:nvCxnSpPr>
        <p:spPr>
          <a:xfrm flipV="1">
            <a:off x="2827283" y="2686050"/>
            <a:ext cx="0" cy="2075136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A5B5ED1-0B29-3C4F-84D9-3C44876A1E03}"/>
              </a:ext>
            </a:extLst>
          </p:cNvPr>
          <p:cNvSpPr txBox="1"/>
          <p:nvPr/>
        </p:nvSpPr>
        <p:spPr>
          <a:xfrm>
            <a:off x="5060730" y="4376140"/>
            <a:ext cx="10615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dirty="0"/>
              <a:t>크기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B629870-1176-B34E-893A-7074BAAE1C8E}"/>
              </a:ext>
            </a:extLst>
          </p:cNvPr>
          <p:cNvSpPr txBox="1"/>
          <p:nvPr/>
        </p:nvSpPr>
        <p:spPr>
          <a:xfrm>
            <a:off x="2882462" y="2696418"/>
            <a:ext cx="6279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dirty="0"/>
              <a:t>색깔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82D15A-FE70-6848-9391-3FF2A41F6FE5}"/>
              </a:ext>
            </a:extLst>
          </p:cNvPr>
          <p:cNvSpPr txBox="1"/>
          <p:nvPr/>
        </p:nvSpPr>
        <p:spPr>
          <a:xfrm>
            <a:off x="4287580" y="3681202"/>
            <a:ext cx="13821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dirty="0"/>
              <a:t>크기</a:t>
            </a:r>
            <a:r>
              <a:rPr kumimoji="1" lang="ko-KR" altLang="en-US" dirty="0"/>
              <a:t> </a:t>
            </a:r>
            <a:r>
              <a:rPr kumimoji="1" lang="en-US" altLang="ko-KR" dirty="0"/>
              <a:t>3,</a:t>
            </a:r>
            <a:r>
              <a:rPr kumimoji="1" lang="ko-KR" altLang="en-US" dirty="0"/>
              <a:t> 색깔</a:t>
            </a:r>
            <a:r>
              <a:rPr kumimoji="1" lang="en-US" altLang="ko-KR" dirty="0"/>
              <a:t>2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086676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MNIST </a:t>
            </a:r>
            <a:r>
              <a:rPr kumimoji="1" lang="ko-KR" altLang="en-US" dirty="0"/>
              <a:t>데이터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sz="2400" dirty="0"/>
              <a:t>가로 </a:t>
            </a:r>
            <a:r>
              <a:rPr kumimoji="1" lang="en-US" altLang="ko-KR" sz="2400" dirty="0"/>
              <a:t>28</a:t>
            </a:r>
            <a:r>
              <a:rPr kumimoji="1" lang="ko-KR" altLang="en-US" sz="2400" dirty="0"/>
              <a:t>개</a:t>
            </a:r>
            <a:r>
              <a:rPr kumimoji="1" lang="en-US" altLang="ko-KR" sz="2400" dirty="0"/>
              <a:t>,</a:t>
            </a:r>
            <a:r>
              <a:rPr kumimoji="1" lang="ko-KR" altLang="en-US" sz="2400" dirty="0"/>
              <a:t> 세로 </a:t>
            </a:r>
            <a:r>
              <a:rPr kumimoji="1" lang="en-US" altLang="ko-KR" sz="2400" dirty="0"/>
              <a:t>28</a:t>
            </a:r>
            <a:r>
              <a:rPr kumimoji="1" lang="ko-KR" altLang="en-US" sz="2400" dirty="0"/>
              <a:t>개</a:t>
            </a:r>
            <a:r>
              <a:rPr kumimoji="1" lang="en-US" altLang="ko-KR" sz="2400" dirty="0"/>
              <a:t>,</a:t>
            </a:r>
            <a:r>
              <a:rPr kumimoji="1" lang="ko-KR" altLang="en-US" sz="2400" dirty="0"/>
              <a:t> 총 </a:t>
            </a:r>
            <a:r>
              <a:rPr kumimoji="1" lang="en-US" altLang="ko-KR" sz="2400" dirty="0"/>
              <a:t>784</a:t>
            </a:r>
            <a:r>
              <a:rPr kumimoji="1" lang="ko-KR" altLang="en-US" sz="2400" dirty="0"/>
              <a:t>개 </a:t>
            </a:r>
            <a:r>
              <a:rPr kumimoji="1" lang="en-US" altLang="ko-KR" sz="2400" dirty="0"/>
              <a:t>pixel</a:t>
            </a:r>
            <a:r>
              <a:rPr kumimoji="1" lang="ko-KR" altLang="en-US" sz="2400" dirty="0"/>
              <a:t>의 밝기 숫자</a:t>
            </a:r>
            <a:endParaRPr kumimoji="1" lang="en-US" altLang="ko-KR" sz="2400" dirty="0"/>
          </a:p>
          <a:p>
            <a:r>
              <a:rPr kumimoji="1" lang="en-US" altLang="ko-KR" sz="2400" dirty="0"/>
              <a:t>784</a:t>
            </a:r>
            <a:r>
              <a:rPr kumimoji="1" lang="ko-KR" altLang="en-US" sz="2400" dirty="0"/>
              <a:t> 차원 데이터</a:t>
            </a:r>
            <a:endParaRPr kumimoji="1" lang="en-US" altLang="ko-KR" sz="2400" dirty="0"/>
          </a:p>
          <a:p>
            <a:endParaRPr kumimoji="1" lang="en-US" altLang="ko-KR" sz="24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5804" y="2670119"/>
            <a:ext cx="2175964" cy="2175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843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MNIST </a:t>
            </a:r>
            <a:r>
              <a:rPr kumimoji="1" lang="ko-KR" altLang="en-US" dirty="0"/>
              <a:t>정상 데이터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387900" y="1489824"/>
            <a:ext cx="4877783" cy="3397486"/>
          </a:xfrm>
        </p:spPr>
        <p:txBody>
          <a:bodyPr/>
          <a:lstStyle/>
          <a:p>
            <a:r>
              <a:rPr kumimoji="1" lang="ko-KR" altLang="en-US" sz="2400" dirty="0"/>
              <a:t>데이터 공간에서 가능한 점의 </a:t>
            </a:r>
            <a:r>
              <a:rPr kumimoji="1" lang="ko-KR" altLang="en-US" sz="2400" dirty="0" err="1"/>
              <a:t>갯수는</a:t>
            </a:r>
            <a:r>
              <a:rPr kumimoji="1" lang="ko-KR" altLang="en-US" sz="2400" dirty="0"/>
              <a:t> </a:t>
            </a:r>
            <a:r>
              <a:rPr kumimoji="1" lang="en-US" altLang="ko-KR" sz="2400" dirty="0"/>
              <a:t>256^784</a:t>
            </a:r>
          </a:p>
          <a:p>
            <a:r>
              <a:rPr kumimoji="1" lang="en-US" altLang="ko-KR" sz="2400" dirty="0"/>
              <a:t>MNIST</a:t>
            </a:r>
            <a:r>
              <a:rPr kumimoji="1" lang="ko-KR" altLang="en-US" sz="2400" dirty="0"/>
              <a:t> 데이터 </a:t>
            </a:r>
            <a:r>
              <a:rPr kumimoji="1" lang="ko-KR" altLang="en-US" sz="2400" dirty="0" err="1"/>
              <a:t>갯수는</a:t>
            </a:r>
            <a:r>
              <a:rPr kumimoji="1" lang="ko-KR" altLang="en-US" sz="2400" dirty="0"/>
              <a:t> </a:t>
            </a:r>
            <a:r>
              <a:rPr kumimoji="1" lang="en-US" altLang="ko-KR" sz="2400" dirty="0"/>
              <a:t>60K</a:t>
            </a:r>
          </a:p>
          <a:p>
            <a:pPr marL="114300" indent="0">
              <a:buNone/>
            </a:pPr>
            <a:endParaRPr kumimoji="1" lang="en-US" altLang="ko-KR" sz="2400" dirty="0"/>
          </a:p>
          <a:p>
            <a:r>
              <a:rPr kumimoji="1" lang="en-US" altLang="ko-KR" sz="2400" dirty="0"/>
              <a:t>MNIST </a:t>
            </a:r>
            <a:r>
              <a:rPr kumimoji="1" lang="ko-KR" altLang="en-US" sz="2400" dirty="0"/>
              <a:t>데이터는 데이터 공간에서 극히 일부분에 모여 있을 것이다</a:t>
            </a:r>
            <a:endParaRPr kumimoji="1" lang="en-US" altLang="ko-KR" sz="2400" dirty="0"/>
          </a:p>
          <a:p>
            <a:endParaRPr kumimoji="1" lang="en-US" altLang="ko-KR" sz="24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E8FC106-42EF-A94E-8460-9EC13D10F46A}"/>
              </a:ext>
            </a:extLst>
          </p:cNvPr>
          <p:cNvSpPr/>
          <p:nvPr/>
        </p:nvSpPr>
        <p:spPr>
          <a:xfrm>
            <a:off x="5403000" y="1862212"/>
            <a:ext cx="3111362" cy="236903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6C243EA1-12A5-594A-A912-C0DF78A06D31}"/>
              </a:ext>
            </a:extLst>
          </p:cNvPr>
          <p:cNvCxnSpPr/>
          <p:nvPr/>
        </p:nvCxnSpPr>
        <p:spPr>
          <a:xfrm>
            <a:off x="5624657" y="4078014"/>
            <a:ext cx="2764220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F109C8FE-3845-4F4D-B907-524E7EA47A28}"/>
              </a:ext>
            </a:extLst>
          </p:cNvPr>
          <p:cNvCxnSpPr>
            <a:cxnSpLocks/>
          </p:cNvCxnSpPr>
          <p:nvPr/>
        </p:nvCxnSpPr>
        <p:spPr>
          <a:xfrm flipV="1">
            <a:off x="5624657" y="2002878"/>
            <a:ext cx="0" cy="2075136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타원 11">
            <a:extLst>
              <a:ext uri="{FF2B5EF4-FFF2-40B4-BE49-F238E27FC236}">
                <a16:creationId xmlns:a16="http://schemas.microsoft.com/office/drawing/2014/main" id="{B1D5C76E-C60A-AE42-A24D-9126B0985030}"/>
              </a:ext>
            </a:extLst>
          </p:cNvPr>
          <p:cNvSpPr/>
          <p:nvPr/>
        </p:nvSpPr>
        <p:spPr>
          <a:xfrm>
            <a:off x="7602395" y="2969352"/>
            <a:ext cx="93000" cy="7669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7D5BFD64-959C-7940-8653-583A3A1C6EA3}"/>
              </a:ext>
            </a:extLst>
          </p:cNvPr>
          <p:cNvSpPr/>
          <p:nvPr/>
        </p:nvSpPr>
        <p:spPr>
          <a:xfrm>
            <a:off x="7591885" y="2853742"/>
            <a:ext cx="93000" cy="7669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11CC4CD8-D201-E84F-B4FE-DC15AC57B754}"/>
              </a:ext>
            </a:extLst>
          </p:cNvPr>
          <p:cNvSpPr/>
          <p:nvPr/>
        </p:nvSpPr>
        <p:spPr>
          <a:xfrm>
            <a:off x="7555097" y="3006142"/>
            <a:ext cx="93000" cy="7669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F63DA42A-E067-744A-9CDB-FBEDDD1040DB}"/>
              </a:ext>
            </a:extLst>
          </p:cNvPr>
          <p:cNvSpPr/>
          <p:nvPr/>
        </p:nvSpPr>
        <p:spPr>
          <a:xfrm>
            <a:off x="7544587" y="2890532"/>
            <a:ext cx="93000" cy="7669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7B7D2135-FD1D-1549-83A0-7CC5AD290086}"/>
              </a:ext>
            </a:extLst>
          </p:cNvPr>
          <p:cNvSpPr/>
          <p:nvPr/>
        </p:nvSpPr>
        <p:spPr>
          <a:xfrm>
            <a:off x="7544589" y="2953592"/>
            <a:ext cx="93000" cy="7669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9826B1C2-D6A5-7E47-8DFF-4D8F62F75B44}"/>
              </a:ext>
            </a:extLst>
          </p:cNvPr>
          <p:cNvSpPr/>
          <p:nvPr/>
        </p:nvSpPr>
        <p:spPr>
          <a:xfrm>
            <a:off x="7497291" y="2990382"/>
            <a:ext cx="93000" cy="7669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92ED9B31-E33C-C14B-8CC6-736E50B16079}"/>
              </a:ext>
            </a:extLst>
          </p:cNvPr>
          <p:cNvSpPr/>
          <p:nvPr/>
        </p:nvSpPr>
        <p:spPr>
          <a:xfrm>
            <a:off x="7486781" y="2874772"/>
            <a:ext cx="93000" cy="7669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69158E26-F4C0-4E4E-9B0A-E7CE245EC1F4}"/>
              </a:ext>
            </a:extLst>
          </p:cNvPr>
          <p:cNvSpPr/>
          <p:nvPr/>
        </p:nvSpPr>
        <p:spPr>
          <a:xfrm>
            <a:off x="7639181" y="3027172"/>
            <a:ext cx="93000" cy="7669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E7929DFF-BAB2-FC4A-95AC-1D60F924E2C4}"/>
              </a:ext>
            </a:extLst>
          </p:cNvPr>
          <p:cNvSpPr/>
          <p:nvPr/>
        </p:nvSpPr>
        <p:spPr>
          <a:xfrm>
            <a:off x="7544587" y="2901040"/>
            <a:ext cx="93000" cy="7669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BCAEEDD2-37E3-6647-9164-D75C6824657D}"/>
              </a:ext>
            </a:extLst>
          </p:cNvPr>
          <p:cNvSpPr/>
          <p:nvPr/>
        </p:nvSpPr>
        <p:spPr>
          <a:xfrm>
            <a:off x="7686477" y="2937830"/>
            <a:ext cx="93000" cy="7669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FBF46CDE-8073-F04A-956B-38459CAA429E}"/>
              </a:ext>
            </a:extLst>
          </p:cNvPr>
          <p:cNvSpPr/>
          <p:nvPr/>
        </p:nvSpPr>
        <p:spPr>
          <a:xfrm>
            <a:off x="7639179" y="2974620"/>
            <a:ext cx="93000" cy="7669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12016117-20AE-0B48-9C90-2AE720C68800}"/>
              </a:ext>
            </a:extLst>
          </p:cNvPr>
          <p:cNvSpPr/>
          <p:nvPr/>
        </p:nvSpPr>
        <p:spPr>
          <a:xfrm>
            <a:off x="7628671" y="2922070"/>
            <a:ext cx="93000" cy="7669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33BC4A4D-91B1-6942-B2AF-9083FA77A2A9}"/>
              </a:ext>
            </a:extLst>
          </p:cNvPr>
          <p:cNvSpPr/>
          <p:nvPr/>
        </p:nvSpPr>
        <p:spPr>
          <a:xfrm>
            <a:off x="7581373" y="2958860"/>
            <a:ext cx="93000" cy="7669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8276C076-0799-D044-B510-363E90CF5B36}"/>
              </a:ext>
            </a:extLst>
          </p:cNvPr>
          <p:cNvSpPr/>
          <p:nvPr/>
        </p:nvSpPr>
        <p:spPr>
          <a:xfrm>
            <a:off x="7544595" y="2953590"/>
            <a:ext cx="93000" cy="7669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D189DC78-CD7A-CC4D-8F5F-E181D6A99812}"/>
              </a:ext>
            </a:extLst>
          </p:cNvPr>
          <p:cNvSpPr/>
          <p:nvPr/>
        </p:nvSpPr>
        <p:spPr>
          <a:xfrm>
            <a:off x="7628677" y="2922068"/>
            <a:ext cx="93000" cy="7669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373641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MNIST </a:t>
            </a:r>
            <a:r>
              <a:rPr kumimoji="1" lang="ko-KR" altLang="en-US" dirty="0"/>
              <a:t>비정상 데이터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387900" y="1489824"/>
            <a:ext cx="4877783" cy="3397486"/>
          </a:xfrm>
        </p:spPr>
        <p:txBody>
          <a:bodyPr/>
          <a:lstStyle/>
          <a:p>
            <a:r>
              <a:rPr kumimoji="1" lang="ko-KR" altLang="en-US" sz="2400" dirty="0"/>
              <a:t>임의로 선택한 점은 </a:t>
            </a:r>
            <a:r>
              <a:rPr kumimoji="1" lang="en-US" altLang="ko-KR" sz="2400" dirty="0"/>
              <a:t>784</a:t>
            </a:r>
            <a:r>
              <a:rPr kumimoji="1" lang="ko-KR" altLang="en-US" sz="2400" dirty="0"/>
              <a:t>개의 임의의 값</a:t>
            </a:r>
            <a:r>
              <a:rPr kumimoji="1" lang="en-US" altLang="ko-KR" sz="2400" dirty="0"/>
              <a:t>.</a:t>
            </a:r>
            <a:r>
              <a:rPr kumimoji="1" lang="ko-KR" altLang="en-US" sz="2400" dirty="0"/>
              <a:t> </a:t>
            </a:r>
            <a:endParaRPr kumimoji="1" lang="en-US" altLang="ko-KR" sz="2400" dirty="0"/>
          </a:p>
          <a:p>
            <a:r>
              <a:rPr kumimoji="1" lang="ko-KR" altLang="en-US" sz="2400" dirty="0"/>
              <a:t>임의의 픽셀 밝기 영상</a:t>
            </a:r>
            <a:endParaRPr kumimoji="1" lang="en-US" altLang="ko-KR" sz="2400" dirty="0"/>
          </a:p>
          <a:p>
            <a:endParaRPr kumimoji="1" lang="en-US" altLang="ko-KR" sz="2400" dirty="0"/>
          </a:p>
          <a:p>
            <a:r>
              <a:rPr kumimoji="1" lang="ko-KR" altLang="en-US" sz="2400" dirty="0"/>
              <a:t>그림 같지 않은</a:t>
            </a:r>
            <a:r>
              <a:rPr kumimoji="1" lang="en-US" altLang="ko-KR" sz="2400" dirty="0"/>
              <a:t>,</a:t>
            </a:r>
            <a:r>
              <a:rPr kumimoji="1" lang="ko-KR" altLang="en-US" sz="2400" dirty="0"/>
              <a:t> 필기체 같지 않은</a:t>
            </a:r>
            <a:r>
              <a:rPr kumimoji="1" lang="en-US" altLang="ko-KR" sz="2400" dirty="0"/>
              <a:t>,</a:t>
            </a:r>
            <a:r>
              <a:rPr kumimoji="1" lang="ko-KR" altLang="en-US" sz="2400" dirty="0"/>
              <a:t> </a:t>
            </a:r>
            <a:r>
              <a:rPr kumimoji="1" lang="en-US" altLang="ko-KR" sz="2400" dirty="0"/>
              <a:t>MNIST </a:t>
            </a:r>
            <a:r>
              <a:rPr kumimoji="1" lang="ko-KR" altLang="en-US" sz="2400" dirty="0"/>
              <a:t>같지 않은</a:t>
            </a:r>
            <a:endParaRPr kumimoji="1" lang="en-US" altLang="ko-KR" sz="24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E8FC106-42EF-A94E-8460-9EC13D10F46A}"/>
              </a:ext>
            </a:extLst>
          </p:cNvPr>
          <p:cNvSpPr/>
          <p:nvPr/>
        </p:nvSpPr>
        <p:spPr>
          <a:xfrm>
            <a:off x="5403000" y="1862212"/>
            <a:ext cx="3111362" cy="236903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6C243EA1-12A5-594A-A912-C0DF78A06D31}"/>
              </a:ext>
            </a:extLst>
          </p:cNvPr>
          <p:cNvCxnSpPr/>
          <p:nvPr/>
        </p:nvCxnSpPr>
        <p:spPr>
          <a:xfrm>
            <a:off x="5624657" y="4078014"/>
            <a:ext cx="2764220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F109C8FE-3845-4F4D-B907-524E7EA47A28}"/>
              </a:ext>
            </a:extLst>
          </p:cNvPr>
          <p:cNvCxnSpPr>
            <a:cxnSpLocks/>
          </p:cNvCxnSpPr>
          <p:nvPr/>
        </p:nvCxnSpPr>
        <p:spPr>
          <a:xfrm flipV="1">
            <a:off x="5624657" y="2002878"/>
            <a:ext cx="0" cy="2075136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타원 11">
            <a:extLst>
              <a:ext uri="{FF2B5EF4-FFF2-40B4-BE49-F238E27FC236}">
                <a16:creationId xmlns:a16="http://schemas.microsoft.com/office/drawing/2014/main" id="{B1D5C76E-C60A-AE42-A24D-9126B0985030}"/>
              </a:ext>
            </a:extLst>
          </p:cNvPr>
          <p:cNvSpPr/>
          <p:nvPr/>
        </p:nvSpPr>
        <p:spPr>
          <a:xfrm>
            <a:off x="7602395" y="2969352"/>
            <a:ext cx="93000" cy="76696"/>
          </a:xfrm>
          <a:prstGeom prst="ellipse">
            <a:avLst/>
          </a:prstGeom>
          <a:solidFill>
            <a:schemeClr val="tx1"/>
          </a:solidFill>
          <a:ln>
            <a:solidFill>
              <a:schemeClr val="accent1">
                <a:shade val="50000"/>
                <a:alpha val="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7D5BFD64-959C-7940-8653-583A3A1C6EA3}"/>
              </a:ext>
            </a:extLst>
          </p:cNvPr>
          <p:cNvSpPr/>
          <p:nvPr/>
        </p:nvSpPr>
        <p:spPr>
          <a:xfrm>
            <a:off x="7591885" y="2853742"/>
            <a:ext cx="93000" cy="76696"/>
          </a:xfrm>
          <a:prstGeom prst="ellipse">
            <a:avLst/>
          </a:prstGeom>
          <a:solidFill>
            <a:schemeClr val="tx1"/>
          </a:solidFill>
          <a:ln>
            <a:solidFill>
              <a:schemeClr val="accent1">
                <a:shade val="50000"/>
                <a:alpha val="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11CC4CD8-D201-E84F-B4FE-DC15AC57B754}"/>
              </a:ext>
            </a:extLst>
          </p:cNvPr>
          <p:cNvSpPr/>
          <p:nvPr/>
        </p:nvSpPr>
        <p:spPr>
          <a:xfrm>
            <a:off x="7555097" y="3006142"/>
            <a:ext cx="93000" cy="76696"/>
          </a:xfrm>
          <a:prstGeom prst="ellipse">
            <a:avLst/>
          </a:prstGeom>
          <a:solidFill>
            <a:schemeClr val="tx1"/>
          </a:solidFill>
          <a:ln>
            <a:solidFill>
              <a:schemeClr val="accent1">
                <a:shade val="50000"/>
                <a:alpha val="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F63DA42A-E067-744A-9CDB-FBEDDD1040DB}"/>
              </a:ext>
            </a:extLst>
          </p:cNvPr>
          <p:cNvSpPr/>
          <p:nvPr/>
        </p:nvSpPr>
        <p:spPr>
          <a:xfrm>
            <a:off x="7544587" y="2890532"/>
            <a:ext cx="93000" cy="76696"/>
          </a:xfrm>
          <a:prstGeom prst="ellipse">
            <a:avLst/>
          </a:prstGeom>
          <a:solidFill>
            <a:schemeClr val="tx1"/>
          </a:solidFill>
          <a:ln>
            <a:solidFill>
              <a:schemeClr val="accent1">
                <a:shade val="50000"/>
                <a:alpha val="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7B7D2135-FD1D-1549-83A0-7CC5AD290086}"/>
              </a:ext>
            </a:extLst>
          </p:cNvPr>
          <p:cNvSpPr/>
          <p:nvPr/>
        </p:nvSpPr>
        <p:spPr>
          <a:xfrm>
            <a:off x="7544589" y="2953592"/>
            <a:ext cx="93000" cy="76696"/>
          </a:xfrm>
          <a:prstGeom prst="ellipse">
            <a:avLst/>
          </a:prstGeom>
          <a:solidFill>
            <a:schemeClr val="tx1"/>
          </a:solidFill>
          <a:ln>
            <a:solidFill>
              <a:schemeClr val="accent1">
                <a:shade val="50000"/>
                <a:alpha val="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9826B1C2-D6A5-7E47-8DFF-4D8F62F75B44}"/>
              </a:ext>
            </a:extLst>
          </p:cNvPr>
          <p:cNvSpPr/>
          <p:nvPr/>
        </p:nvSpPr>
        <p:spPr>
          <a:xfrm>
            <a:off x="7497291" y="2990382"/>
            <a:ext cx="93000" cy="76696"/>
          </a:xfrm>
          <a:prstGeom prst="ellipse">
            <a:avLst/>
          </a:prstGeom>
          <a:solidFill>
            <a:schemeClr val="tx1"/>
          </a:solidFill>
          <a:ln>
            <a:solidFill>
              <a:schemeClr val="accent1">
                <a:shade val="50000"/>
                <a:alpha val="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92ED9B31-E33C-C14B-8CC6-736E50B16079}"/>
              </a:ext>
            </a:extLst>
          </p:cNvPr>
          <p:cNvSpPr/>
          <p:nvPr/>
        </p:nvSpPr>
        <p:spPr>
          <a:xfrm>
            <a:off x="7486781" y="2874772"/>
            <a:ext cx="93000" cy="76696"/>
          </a:xfrm>
          <a:prstGeom prst="ellipse">
            <a:avLst/>
          </a:prstGeom>
          <a:solidFill>
            <a:schemeClr val="tx1"/>
          </a:solidFill>
          <a:ln>
            <a:solidFill>
              <a:schemeClr val="accent1">
                <a:shade val="50000"/>
                <a:alpha val="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69158E26-F4C0-4E4E-9B0A-E7CE245EC1F4}"/>
              </a:ext>
            </a:extLst>
          </p:cNvPr>
          <p:cNvSpPr/>
          <p:nvPr/>
        </p:nvSpPr>
        <p:spPr>
          <a:xfrm>
            <a:off x="7639181" y="3027172"/>
            <a:ext cx="93000" cy="76696"/>
          </a:xfrm>
          <a:prstGeom prst="ellipse">
            <a:avLst/>
          </a:prstGeom>
          <a:solidFill>
            <a:schemeClr val="tx1"/>
          </a:solidFill>
          <a:ln>
            <a:solidFill>
              <a:schemeClr val="accent1">
                <a:shade val="50000"/>
                <a:alpha val="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E7929DFF-BAB2-FC4A-95AC-1D60F924E2C4}"/>
              </a:ext>
            </a:extLst>
          </p:cNvPr>
          <p:cNvSpPr/>
          <p:nvPr/>
        </p:nvSpPr>
        <p:spPr>
          <a:xfrm>
            <a:off x="7544587" y="2901040"/>
            <a:ext cx="93000" cy="76696"/>
          </a:xfrm>
          <a:prstGeom prst="ellipse">
            <a:avLst/>
          </a:prstGeom>
          <a:solidFill>
            <a:schemeClr val="tx1"/>
          </a:solidFill>
          <a:ln>
            <a:solidFill>
              <a:schemeClr val="accent1">
                <a:shade val="50000"/>
                <a:alpha val="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BCAEEDD2-37E3-6647-9164-D75C6824657D}"/>
              </a:ext>
            </a:extLst>
          </p:cNvPr>
          <p:cNvSpPr/>
          <p:nvPr/>
        </p:nvSpPr>
        <p:spPr>
          <a:xfrm>
            <a:off x="7686477" y="2937830"/>
            <a:ext cx="93000" cy="76696"/>
          </a:xfrm>
          <a:prstGeom prst="ellipse">
            <a:avLst/>
          </a:prstGeom>
          <a:solidFill>
            <a:schemeClr val="tx1"/>
          </a:solidFill>
          <a:ln>
            <a:solidFill>
              <a:schemeClr val="accent1">
                <a:shade val="50000"/>
                <a:alpha val="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FBF46CDE-8073-F04A-956B-38459CAA429E}"/>
              </a:ext>
            </a:extLst>
          </p:cNvPr>
          <p:cNvSpPr/>
          <p:nvPr/>
        </p:nvSpPr>
        <p:spPr>
          <a:xfrm>
            <a:off x="7639179" y="2974620"/>
            <a:ext cx="93000" cy="76696"/>
          </a:xfrm>
          <a:prstGeom prst="ellipse">
            <a:avLst/>
          </a:prstGeom>
          <a:solidFill>
            <a:schemeClr val="tx1"/>
          </a:solidFill>
          <a:ln>
            <a:solidFill>
              <a:schemeClr val="accent1">
                <a:shade val="50000"/>
                <a:alpha val="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12016117-20AE-0B48-9C90-2AE720C68800}"/>
              </a:ext>
            </a:extLst>
          </p:cNvPr>
          <p:cNvSpPr/>
          <p:nvPr/>
        </p:nvSpPr>
        <p:spPr>
          <a:xfrm>
            <a:off x="7628671" y="2922070"/>
            <a:ext cx="93000" cy="76696"/>
          </a:xfrm>
          <a:prstGeom prst="ellipse">
            <a:avLst/>
          </a:prstGeom>
          <a:solidFill>
            <a:schemeClr val="tx1"/>
          </a:solidFill>
          <a:ln>
            <a:solidFill>
              <a:schemeClr val="accent1">
                <a:shade val="50000"/>
                <a:alpha val="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33BC4A4D-91B1-6942-B2AF-9083FA77A2A9}"/>
              </a:ext>
            </a:extLst>
          </p:cNvPr>
          <p:cNvSpPr/>
          <p:nvPr/>
        </p:nvSpPr>
        <p:spPr>
          <a:xfrm>
            <a:off x="7581373" y="2958860"/>
            <a:ext cx="93000" cy="76696"/>
          </a:xfrm>
          <a:prstGeom prst="ellipse">
            <a:avLst/>
          </a:prstGeom>
          <a:solidFill>
            <a:schemeClr val="tx1"/>
          </a:solidFill>
          <a:ln>
            <a:solidFill>
              <a:schemeClr val="accent1">
                <a:shade val="50000"/>
                <a:alpha val="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8276C076-0799-D044-B510-363E90CF5B36}"/>
              </a:ext>
            </a:extLst>
          </p:cNvPr>
          <p:cNvSpPr/>
          <p:nvPr/>
        </p:nvSpPr>
        <p:spPr>
          <a:xfrm>
            <a:off x="7544595" y="2953590"/>
            <a:ext cx="93000" cy="76696"/>
          </a:xfrm>
          <a:prstGeom prst="ellipse">
            <a:avLst/>
          </a:prstGeom>
          <a:solidFill>
            <a:schemeClr val="tx1"/>
          </a:solidFill>
          <a:ln>
            <a:solidFill>
              <a:schemeClr val="accent1">
                <a:shade val="50000"/>
                <a:alpha val="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D189DC78-CD7A-CC4D-8F5F-E181D6A99812}"/>
              </a:ext>
            </a:extLst>
          </p:cNvPr>
          <p:cNvSpPr/>
          <p:nvPr/>
        </p:nvSpPr>
        <p:spPr>
          <a:xfrm>
            <a:off x="7628677" y="2922068"/>
            <a:ext cx="93000" cy="76696"/>
          </a:xfrm>
          <a:prstGeom prst="ellipse">
            <a:avLst/>
          </a:prstGeom>
          <a:solidFill>
            <a:schemeClr val="tx1"/>
          </a:solidFill>
          <a:ln>
            <a:solidFill>
              <a:schemeClr val="accent1">
                <a:shade val="50000"/>
                <a:alpha val="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E61D15BF-E8D7-3240-A84A-D7164DDACB2B}"/>
              </a:ext>
            </a:extLst>
          </p:cNvPr>
          <p:cNvSpPr/>
          <p:nvPr/>
        </p:nvSpPr>
        <p:spPr>
          <a:xfrm>
            <a:off x="6374310" y="2748252"/>
            <a:ext cx="87113" cy="87785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FA5CFFFE-9119-7749-97A6-79FF12C4EE1E}"/>
              </a:ext>
            </a:extLst>
          </p:cNvPr>
          <p:cNvSpPr/>
          <p:nvPr/>
        </p:nvSpPr>
        <p:spPr>
          <a:xfrm>
            <a:off x="6958681" y="3272142"/>
            <a:ext cx="87113" cy="87785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5FC68909-64B9-CC4F-9085-E2881499CC50}"/>
              </a:ext>
            </a:extLst>
          </p:cNvPr>
          <p:cNvSpPr/>
          <p:nvPr/>
        </p:nvSpPr>
        <p:spPr>
          <a:xfrm>
            <a:off x="7045794" y="2608721"/>
            <a:ext cx="87113" cy="87785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09DE4A20-891F-E944-B68F-A399DBF87270}"/>
              </a:ext>
            </a:extLst>
          </p:cNvPr>
          <p:cNvSpPr/>
          <p:nvPr/>
        </p:nvSpPr>
        <p:spPr>
          <a:xfrm>
            <a:off x="7325194" y="2155188"/>
            <a:ext cx="87113" cy="87785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A68EA698-E96E-6E4D-97EE-B3D337023C14}"/>
              </a:ext>
            </a:extLst>
          </p:cNvPr>
          <p:cNvSpPr/>
          <p:nvPr/>
        </p:nvSpPr>
        <p:spPr>
          <a:xfrm>
            <a:off x="8021880" y="2182886"/>
            <a:ext cx="87113" cy="87785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2555E258-92D9-B644-82AF-E7250C917CB8}"/>
              </a:ext>
            </a:extLst>
          </p:cNvPr>
          <p:cNvSpPr/>
          <p:nvPr/>
        </p:nvSpPr>
        <p:spPr>
          <a:xfrm>
            <a:off x="8065436" y="3448749"/>
            <a:ext cx="87113" cy="87785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323E3D43-A728-E146-889C-ED8C2EF1F748}"/>
              </a:ext>
            </a:extLst>
          </p:cNvPr>
          <p:cNvSpPr/>
          <p:nvPr/>
        </p:nvSpPr>
        <p:spPr>
          <a:xfrm>
            <a:off x="7244460" y="3675619"/>
            <a:ext cx="87113" cy="87785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244BF1CC-71AD-8142-87A7-BF330549F9F9}"/>
              </a:ext>
            </a:extLst>
          </p:cNvPr>
          <p:cNvSpPr/>
          <p:nvPr/>
        </p:nvSpPr>
        <p:spPr>
          <a:xfrm>
            <a:off x="5995914" y="2126930"/>
            <a:ext cx="87113" cy="87785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4DBB5D85-37E8-AD43-A95E-A952570F3D37}"/>
              </a:ext>
            </a:extLst>
          </p:cNvPr>
          <p:cNvSpPr/>
          <p:nvPr/>
        </p:nvSpPr>
        <p:spPr>
          <a:xfrm>
            <a:off x="6066075" y="3631726"/>
            <a:ext cx="87113" cy="87785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721856F8-7E1E-AF4D-B251-C116450F9D97}"/>
              </a:ext>
            </a:extLst>
          </p:cNvPr>
          <p:cNvSpPr/>
          <p:nvPr/>
        </p:nvSpPr>
        <p:spPr>
          <a:xfrm>
            <a:off x="8152549" y="2608720"/>
            <a:ext cx="87113" cy="87785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898923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387900" y="1489824"/>
            <a:ext cx="8368200" cy="1359254"/>
          </a:xfrm>
        </p:spPr>
        <p:txBody>
          <a:bodyPr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7200" dirty="0"/>
              <a:t>DNN</a:t>
            </a:r>
            <a:endParaRPr kumimoji="1" lang="ko-KR" altLang="en-US" sz="7200" dirty="0"/>
          </a:p>
        </p:txBody>
      </p:sp>
    </p:spTree>
    <p:extLst>
      <p:ext uri="{BB962C8B-B14F-4D97-AF65-F5344CB8AC3E}">
        <p14:creationId xmlns:p14="http://schemas.microsoft.com/office/powerpoint/2010/main" val="14491937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비정상 </a:t>
            </a:r>
            <a:r>
              <a:rPr kumimoji="1" lang="en-US" altLang="ko-KR" dirty="0"/>
              <a:t>MNIST</a:t>
            </a:r>
            <a:r>
              <a:rPr kumimoji="1" lang="ko-KR" altLang="en-US" dirty="0"/>
              <a:t> 탐지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387900" y="1489824"/>
            <a:ext cx="4653287" cy="3078900"/>
          </a:xfrm>
        </p:spPr>
        <p:txBody>
          <a:bodyPr/>
          <a:lstStyle/>
          <a:p>
            <a:r>
              <a:rPr kumimoji="1" lang="ko-KR" altLang="en-US" sz="2400" dirty="0"/>
              <a:t>정상 </a:t>
            </a:r>
            <a:r>
              <a:rPr kumimoji="1" lang="en-US" altLang="ko-KR" sz="2400" dirty="0"/>
              <a:t>MNIST</a:t>
            </a:r>
            <a:r>
              <a:rPr kumimoji="1" lang="ko-KR" altLang="en-US" sz="2400" dirty="0"/>
              <a:t> 혹은 비정상 </a:t>
            </a:r>
            <a:r>
              <a:rPr kumimoji="1" lang="en-US" altLang="ko-KR" sz="2400" dirty="0"/>
              <a:t>MNIST</a:t>
            </a:r>
            <a:r>
              <a:rPr kumimoji="1" lang="ko-KR" altLang="en-US" sz="2400" dirty="0"/>
              <a:t>의 분류 문제</a:t>
            </a:r>
            <a:endParaRPr kumimoji="1" lang="en-US" altLang="ko-KR" sz="2400" dirty="0"/>
          </a:p>
          <a:p>
            <a:r>
              <a:rPr kumimoji="1" lang="en-US" altLang="ko-KR" sz="2400" dirty="0"/>
              <a:t>one or other else</a:t>
            </a:r>
            <a:r>
              <a:rPr kumimoji="1" lang="ko-KR" altLang="en-US" sz="2400" dirty="0"/>
              <a:t> 문제</a:t>
            </a:r>
            <a:endParaRPr kumimoji="1" lang="en-US" altLang="ko-KR" sz="2400" dirty="0"/>
          </a:p>
          <a:p>
            <a:endParaRPr kumimoji="1" lang="en-US" altLang="ko-KR" sz="2400" dirty="0"/>
          </a:p>
          <a:p>
            <a:r>
              <a:rPr kumimoji="1" lang="ko-KR" altLang="en-US" sz="2400" dirty="0"/>
              <a:t>정상 데이터의 </a:t>
            </a:r>
            <a:r>
              <a:rPr kumimoji="1" lang="en-US" altLang="ko-KR" sz="2400" dirty="0"/>
              <a:t>boundary </a:t>
            </a:r>
            <a:r>
              <a:rPr kumimoji="1" lang="ko-KR" altLang="en-US" sz="2400" dirty="0"/>
              <a:t>구하는 문제</a:t>
            </a:r>
            <a:endParaRPr kumimoji="1" lang="en-US" altLang="ko-KR" sz="2400" dirty="0"/>
          </a:p>
          <a:p>
            <a:endParaRPr kumimoji="1" lang="en-US" altLang="ko-KR" sz="2400" dirty="0"/>
          </a:p>
          <a:p>
            <a:endParaRPr kumimoji="1" lang="en-US" altLang="ko-KR" sz="2400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E8115C9-E81E-D040-A0EE-0559ED6B120D}"/>
              </a:ext>
            </a:extLst>
          </p:cNvPr>
          <p:cNvSpPr/>
          <p:nvPr/>
        </p:nvSpPr>
        <p:spPr>
          <a:xfrm>
            <a:off x="5403000" y="1862212"/>
            <a:ext cx="3111362" cy="236903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E4268E51-B9D8-9F49-8755-C4F9001FE65E}"/>
              </a:ext>
            </a:extLst>
          </p:cNvPr>
          <p:cNvCxnSpPr/>
          <p:nvPr/>
        </p:nvCxnSpPr>
        <p:spPr>
          <a:xfrm>
            <a:off x="5624657" y="4078014"/>
            <a:ext cx="2764220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7B8B5DC7-81A9-C34C-B1F3-1A32A5E258C4}"/>
              </a:ext>
            </a:extLst>
          </p:cNvPr>
          <p:cNvCxnSpPr>
            <a:cxnSpLocks/>
          </p:cNvCxnSpPr>
          <p:nvPr/>
        </p:nvCxnSpPr>
        <p:spPr>
          <a:xfrm flipV="1">
            <a:off x="5624657" y="2002878"/>
            <a:ext cx="0" cy="2075136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id="{2E94B96A-1D69-3A46-AB0B-E89C08E55030}"/>
              </a:ext>
            </a:extLst>
          </p:cNvPr>
          <p:cNvSpPr/>
          <p:nvPr/>
        </p:nvSpPr>
        <p:spPr>
          <a:xfrm>
            <a:off x="7602395" y="2969352"/>
            <a:ext cx="93000" cy="76696"/>
          </a:xfrm>
          <a:prstGeom prst="ellipse">
            <a:avLst/>
          </a:prstGeom>
          <a:solidFill>
            <a:schemeClr val="tx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F6D73582-8A2C-694E-AF5E-6E84DDB291E9}"/>
              </a:ext>
            </a:extLst>
          </p:cNvPr>
          <p:cNvSpPr/>
          <p:nvPr/>
        </p:nvSpPr>
        <p:spPr>
          <a:xfrm>
            <a:off x="7591885" y="2853742"/>
            <a:ext cx="93000" cy="76696"/>
          </a:xfrm>
          <a:prstGeom prst="ellipse">
            <a:avLst/>
          </a:prstGeom>
          <a:solidFill>
            <a:schemeClr val="tx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AFAFDB83-1649-BB46-B7B1-228DA5EF5E32}"/>
              </a:ext>
            </a:extLst>
          </p:cNvPr>
          <p:cNvSpPr/>
          <p:nvPr/>
        </p:nvSpPr>
        <p:spPr>
          <a:xfrm>
            <a:off x="7555097" y="3006142"/>
            <a:ext cx="93000" cy="76696"/>
          </a:xfrm>
          <a:prstGeom prst="ellipse">
            <a:avLst/>
          </a:prstGeom>
          <a:solidFill>
            <a:schemeClr val="tx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E811A1F6-F0DD-AA4D-ABEA-A2833FEE6904}"/>
              </a:ext>
            </a:extLst>
          </p:cNvPr>
          <p:cNvSpPr/>
          <p:nvPr/>
        </p:nvSpPr>
        <p:spPr>
          <a:xfrm>
            <a:off x="7544587" y="2890532"/>
            <a:ext cx="93000" cy="76696"/>
          </a:xfrm>
          <a:prstGeom prst="ellipse">
            <a:avLst/>
          </a:prstGeom>
          <a:solidFill>
            <a:schemeClr val="tx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6345A8E6-CE6B-C249-B8AE-BB388701DFF2}"/>
              </a:ext>
            </a:extLst>
          </p:cNvPr>
          <p:cNvSpPr/>
          <p:nvPr/>
        </p:nvSpPr>
        <p:spPr>
          <a:xfrm>
            <a:off x="7544589" y="2953592"/>
            <a:ext cx="93000" cy="76696"/>
          </a:xfrm>
          <a:prstGeom prst="ellipse">
            <a:avLst/>
          </a:prstGeom>
          <a:solidFill>
            <a:schemeClr val="tx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2019ABA2-CF97-1F4C-A4B2-9BA8F95C0350}"/>
              </a:ext>
            </a:extLst>
          </p:cNvPr>
          <p:cNvSpPr/>
          <p:nvPr/>
        </p:nvSpPr>
        <p:spPr>
          <a:xfrm>
            <a:off x="7497291" y="2990382"/>
            <a:ext cx="93000" cy="76696"/>
          </a:xfrm>
          <a:prstGeom prst="ellipse">
            <a:avLst/>
          </a:prstGeom>
          <a:solidFill>
            <a:schemeClr val="tx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5EB63E9C-7553-EE4B-9EAC-314987FED693}"/>
              </a:ext>
            </a:extLst>
          </p:cNvPr>
          <p:cNvSpPr/>
          <p:nvPr/>
        </p:nvSpPr>
        <p:spPr>
          <a:xfrm>
            <a:off x="7486781" y="2874772"/>
            <a:ext cx="93000" cy="76696"/>
          </a:xfrm>
          <a:prstGeom prst="ellipse">
            <a:avLst/>
          </a:prstGeom>
          <a:solidFill>
            <a:schemeClr val="tx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12324AD3-9FD7-4D43-8609-013C7A2499B0}"/>
              </a:ext>
            </a:extLst>
          </p:cNvPr>
          <p:cNvSpPr/>
          <p:nvPr/>
        </p:nvSpPr>
        <p:spPr>
          <a:xfrm>
            <a:off x="7639181" y="3027172"/>
            <a:ext cx="93000" cy="76696"/>
          </a:xfrm>
          <a:prstGeom prst="ellipse">
            <a:avLst/>
          </a:prstGeom>
          <a:solidFill>
            <a:schemeClr val="tx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353D07C8-597F-EB49-B03B-4F47332763E4}"/>
              </a:ext>
            </a:extLst>
          </p:cNvPr>
          <p:cNvSpPr/>
          <p:nvPr/>
        </p:nvSpPr>
        <p:spPr>
          <a:xfrm>
            <a:off x="7544587" y="2901040"/>
            <a:ext cx="93000" cy="76696"/>
          </a:xfrm>
          <a:prstGeom prst="ellipse">
            <a:avLst/>
          </a:prstGeom>
          <a:solidFill>
            <a:schemeClr val="tx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EADEE6CC-A60C-2C43-93D6-93B29EEA1882}"/>
              </a:ext>
            </a:extLst>
          </p:cNvPr>
          <p:cNvSpPr/>
          <p:nvPr/>
        </p:nvSpPr>
        <p:spPr>
          <a:xfrm>
            <a:off x="7686477" y="2937830"/>
            <a:ext cx="93000" cy="76696"/>
          </a:xfrm>
          <a:prstGeom prst="ellipse">
            <a:avLst/>
          </a:prstGeom>
          <a:solidFill>
            <a:schemeClr val="tx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A6A224F6-F78B-7343-BEF5-3B9EDAF389AC}"/>
              </a:ext>
            </a:extLst>
          </p:cNvPr>
          <p:cNvSpPr/>
          <p:nvPr/>
        </p:nvSpPr>
        <p:spPr>
          <a:xfrm>
            <a:off x="7639179" y="2974620"/>
            <a:ext cx="93000" cy="76696"/>
          </a:xfrm>
          <a:prstGeom prst="ellipse">
            <a:avLst/>
          </a:prstGeom>
          <a:solidFill>
            <a:schemeClr val="tx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0B39AD19-FE82-9549-9A41-BE97AC367245}"/>
              </a:ext>
            </a:extLst>
          </p:cNvPr>
          <p:cNvSpPr/>
          <p:nvPr/>
        </p:nvSpPr>
        <p:spPr>
          <a:xfrm>
            <a:off x="7628671" y="2922070"/>
            <a:ext cx="93000" cy="76696"/>
          </a:xfrm>
          <a:prstGeom prst="ellipse">
            <a:avLst/>
          </a:prstGeom>
          <a:solidFill>
            <a:schemeClr val="tx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B5554DEE-E43D-E841-A450-753EF3E396CE}"/>
              </a:ext>
            </a:extLst>
          </p:cNvPr>
          <p:cNvSpPr/>
          <p:nvPr/>
        </p:nvSpPr>
        <p:spPr>
          <a:xfrm>
            <a:off x="7581373" y="2958860"/>
            <a:ext cx="93000" cy="76696"/>
          </a:xfrm>
          <a:prstGeom prst="ellipse">
            <a:avLst/>
          </a:prstGeom>
          <a:solidFill>
            <a:schemeClr val="tx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5A6E204F-5B3D-0F40-915F-7F7023FFBF47}"/>
              </a:ext>
            </a:extLst>
          </p:cNvPr>
          <p:cNvSpPr/>
          <p:nvPr/>
        </p:nvSpPr>
        <p:spPr>
          <a:xfrm>
            <a:off x="7544595" y="2953590"/>
            <a:ext cx="93000" cy="76696"/>
          </a:xfrm>
          <a:prstGeom prst="ellipse">
            <a:avLst/>
          </a:prstGeom>
          <a:solidFill>
            <a:schemeClr val="tx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F8AC5D5E-CCCE-524C-9E5D-DBD2C5A6E1DA}"/>
              </a:ext>
            </a:extLst>
          </p:cNvPr>
          <p:cNvSpPr/>
          <p:nvPr/>
        </p:nvSpPr>
        <p:spPr>
          <a:xfrm>
            <a:off x="7628677" y="2922068"/>
            <a:ext cx="93000" cy="76696"/>
          </a:xfrm>
          <a:prstGeom prst="ellipse">
            <a:avLst/>
          </a:prstGeom>
          <a:solidFill>
            <a:schemeClr val="tx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8A9E5105-DED3-B148-8324-AB5CA5833F09}"/>
              </a:ext>
            </a:extLst>
          </p:cNvPr>
          <p:cNvSpPr/>
          <p:nvPr/>
        </p:nvSpPr>
        <p:spPr>
          <a:xfrm>
            <a:off x="6374310" y="2748252"/>
            <a:ext cx="87113" cy="87785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068A1E29-C374-894E-8AB2-AA1A77DDCD31}"/>
              </a:ext>
            </a:extLst>
          </p:cNvPr>
          <p:cNvSpPr/>
          <p:nvPr/>
        </p:nvSpPr>
        <p:spPr>
          <a:xfrm>
            <a:off x="6958681" y="3272142"/>
            <a:ext cx="87113" cy="87785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4EC04483-9413-D64F-8956-8CFB4C68E94F}"/>
              </a:ext>
            </a:extLst>
          </p:cNvPr>
          <p:cNvSpPr/>
          <p:nvPr/>
        </p:nvSpPr>
        <p:spPr>
          <a:xfrm>
            <a:off x="7045794" y="2608721"/>
            <a:ext cx="87113" cy="87785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F4C5F8B3-849D-9445-9FED-534C704315A4}"/>
              </a:ext>
            </a:extLst>
          </p:cNvPr>
          <p:cNvSpPr/>
          <p:nvPr/>
        </p:nvSpPr>
        <p:spPr>
          <a:xfrm>
            <a:off x="7325194" y="2155188"/>
            <a:ext cx="87113" cy="87785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16E20343-7188-724C-80D7-06FD16629B30}"/>
              </a:ext>
            </a:extLst>
          </p:cNvPr>
          <p:cNvSpPr/>
          <p:nvPr/>
        </p:nvSpPr>
        <p:spPr>
          <a:xfrm>
            <a:off x="8021880" y="2182886"/>
            <a:ext cx="87113" cy="87785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BAA44E48-7A09-0D42-909A-144D60F4FBC4}"/>
              </a:ext>
            </a:extLst>
          </p:cNvPr>
          <p:cNvSpPr/>
          <p:nvPr/>
        </p:nvSpPr>
        <p:spPr>
          <a:xfrm>
            <a:off x="8065436" y="3448749"/>
            <a:ext cx="87113" cy="87785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AB3BD98A-80D3-7C4C-A38B-97E10F7FA86C}"/>
              </a:ext>
            </a:extLst>
          </p:cNvPr>
          <p:cNvSpPr/>
          <p:nvPr/>
        </p:nvSpPr>
        <p:spPr>
          <a:xfrm>
            <a:off x="7244460" y="3675619"/>
            <a:ext cx="87113" cy="87785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FD0F8F2A-38BF-0140-9869-FD607B0517E2}"/>
              </a:ext>
            </a:extLst>
          </p:cNvPr>
          <p:cNvSpPr/>
          <p:nvPr/>
        </p:nvSpPr>
        <p:spPr>
          <a:xfrm>
            <a:off x="5995914" y="2126930"/>
            <a:ext cx="87113" cy="87785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E9ADEA3F-B791-F840-ABC9-83C74D7DBE4B}"/>
              </a:ext>
            </a:extLst>
          </p:cNvPr>
          <p:cNvSpPr/>
          <p:nvPr/>
        </p:nvSpPr>
        <p:spPr>
          <a:xfrm>
            <a:off x="6066075" y="3631726"/>
            <a:ext cx="87113" cy="87785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5453E95E-D17A-0149-BB4E-38643225CE05}"/>
              </a:ext>
            </a:extLst>
          </p:cNvPr>
          <p:cNvSpPr/>
          <p:nvPr/>
        </p:nvSpPr>
        <p:spPr>
          <a:xfrm>
            <a:off x="8152549" y="2608720"/>
            <a:ext cx="87113" cy="87785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C27E37EC-3091-244C-9148-37ED23235EFB}"/>
              </a:ext>
            </a:extLst>
          </p:cNvPr>
          <p:cNvSpPr/>
          <p:nvPr/>
        </p:nvSpPr>
        <p:spPr>
          <a:xfrm>
            <a:off x="7394036" y="2794828"/>
            <a:ext cx="467674" cy="35958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8213591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고양이 여부 분류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387900" y="1489824"/>
            <a:ext cx="4653287" cy="3078900"/>
          </a:xfrm>
        </p:spPr>
        <p:txBody>
          <a:bodyPr/>
          <a:lstStyle/>
          <a:p>
            <a:r>
              <a:rPr kumimoji="1" lang="ko-KR" altLang="en-US" sz="2400" dirty="0"/>
              <a:t>고양이의 </a:t>
            </a:r>
            <a:r>
              <a:rPr kumimoji="1" lang="en-US" altLang="ko-KR" sz="2400" dirty="0"/>
              <a:t>boundary </a:t>
            </a:r>
            <a:r>
              <a:rPr kumimoji="1" lang="ko-KR" altLang="en-US" sz="2400" dirty="0"/>
              <a:t>구하는 문제</a:t>
            </a:r>
            <a:endParaRPr kumimoji="1" lang="en-US" altLang="ko-KR" sz="2400" dirty="0"/>
          </a:p>
          <a:p>
            <a:endParaRPr kumimoji="1" lang="en-US" altLang="ko-KR" sz="2400" dirty="0"/>
          </a:p>
          <a:p>
            <a:endParaRPr kumimoji="1" lang="en-US" altLang="ko-KR" sz="2400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E8115C9-E81E-D040-A0EE-0559ED6B120D}"/>
              </a:ext>
            </a:extLst>
          </p:cNvPr>
          <p:cNvSpPr/>
          <p:nvPr/>
        </p:nvSpPr>
        <p:spPr>
          <a:xfrm>
            <a:off x="5403000" y="1862212"/>
            <a:ext cx="3111362" cy="236903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E4268E51-B9D8-9F49-8755-C4F9001FE65E}"/>
              </a:ext>
            </a:extLst>
          </p:cNvPr>
          <p:cNvCxnSpPr/>
          <p:nvPr/>
        </p:nvCxnSpPr>
        <p:spPr>
          <a:xfrm>
            <a:off x="5624657" y="4078014"/>
            <a:ext cx="2764220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7B8B5DC7-81A9-C34C-B1F3-1A32A5E258C4}"/>
              </a:ext>
            </a:extLst>
          </p:cNvPr>
          <p:cNvCxnSpPr>
            <a:cxnSpLocks/>
          </p:cNvCxnSpPr>
          <p:nvPr/>
        </p:nvCxnSpPr>
        <p:spPr>
          <a:xfrm flipV="1">
            <a:off x="5624657" y="2002878"/>
            <a:ext cx="0" cy="2075136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타원 21">
            <a:extLst>
              <a:ext uri="{FF2B5EF4-FFF2-40B4-BE49-F238E27FC236}">
                <a16:creationId xmlns:a16="http://schemas.microsoft.com/office/drawing/2014/main" id="{8A9E5105-DED3-B148-8324-AB5CA5833F09}"/>
              </a:ext>
            </a:extLst>
          </p:cNvPr>
          <p:cNvSpPr/>
          <p:nvPr/>
        </p:nvSpPr>
        <p:spPr>
          <a:xfrm>
            <a:off x="6374310" y="2748252"/>
            <a:ext cx="87113" cy="87785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068A1E29-C374-894E-8AB2-AA1A77DDCD31}"/>
              </a:ext>
            </a:extLst>
          </p:cNvPr>
          <p:cNvSpPr/>
          <p:nvPr/>
        </p:nvSpPr>
        <p:spPr>
          <a:xfrm>
            <a:off x="6958681" y="3272142"/>
            <a:ext cx="87113" cy="87785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4EC04483-9413-D64F-8956-8CFB4C68E94F}"/>
              </a:ext>
            </a:extLst>
          </p:cNvPr>
          <p:cNvSpPr/>
          <p:nvPr/>
        </p:nvSpPr>
        <p:spPr>
          <a:xfrm>
            <a:off x="7045794" y="2608721"/>
            <a:ext cx="87113" cy="87785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F4C5F8B3-849D-9445-9FED-534C704315A4}"/>
              </a:ext>
            </a:extLst>
          </p:cNvPr>
          <p:cNvSpPr/>
          <p:nvPr/>
        </p:nvSpPr>
        <p:spPr>
          <a:xfrm>
            <a:off x="7325194" y="2155188"/>
            <a:ext cx="87113" cy="87785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16E20343-7188-724C-80D7-06FD16629B30}"/>
              </a:ext>
            </a:extLst>
          </p:cNvPr>
          <p:cNvSpPr/>
          <p:nvPr/>
        </p:nvSpPr>
        <p:spPr>
          <a:xfrm>
            <a:off x="8021880" y="2182886"/>
            <a:ext cx="87113" cy="87785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BAA44E48-7A09-0D42-909A-144D60F4FBC4}"/>
              </a:ext>
            </a:extLst>
          </p:cNvPr>
          <p:cNvSpPr/>
          <p:nvPr/>
        </p:nvSpPr>
        <p:spPr>
          <a:xfrm>
            <a:off x="8065436" y="3448749"/>
            <a:ext cx="87113" cy="87785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AB3BD98A-80D3-7C4C-A38B-97E10F7FA86C}"/>
              </a:ext>
            </a:extLst>
          </p:cNvPr>
          <p:cNvSpPr/>
          <p:nvPr/>
        </p:nvSpPr>
        <p:spPr>
          <a:xfrm>
            <a:off x="7244460" y="3675619"/>
            <a:ext cx="87113" cy="87785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FD0F8F2A-38BF-0140-9869-FD607B0517E2}"/>
              </a:ext>
            </a:extLst>
          </p:cNvPr>
          <p:cNvSpPr/>
          <p:nvPr/>
        </p:nvSpPr>
        <p:spPr>
          <a:xfrm>
            <a:off x="5995914" y="2126930"/>
            <a:ext cx="87113" cy="87785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E9ADEA3F-B791-F840-ABC9-83C74D7DBE4B}"/>
              </a:ext>
            </a:extLst>
          </p:cNvPr>
          <p:cNvSpPr/>
          <p:nvPr/>
        </p:nvSpPr>
        <p:spPr>
          <a:xfrm>
            <a:off x="6066075" y="3631726"/>
            <a:ext cx="87113" cy="87785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5453E95E-D17A-0149-BB4E-38643225CE05}"/>
              </a:ext>
            </a:extLst>
          </p:cNvPr>
          <p:cNvSpPr/>
          <p:nvPr/>
        </p:nvSpPr>
        <p:spPr>
          <a:xfrm>
            <a:off x="8152549" y="2608720"/>
            <a:ext cx="87113" cy="87785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C27E37EC-3091-244C-9148-37ED23235EFB}"/>
              </a:ext>
            </a:extLst>
          </p:cNvPr>
          <p:cNvSpPr/>
          <p:nvPr/>
        </p:nvSpPr>
        <p:spPr>
          <a:xfrm>
            <a:off x="7318046" y="2629496"/>
            <a:ext cx="671389" cy="55293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8A1B73C8-7B3E-BD44-A3A0-4A4388E4D0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0632" y="2816885"/>
            <a:ext cx="232732" cy="277986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10CD7DA5-36A7-E141-84B7-D20A6CFDF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0548" y="2687749"/>
            <a:ext cx="232732" cy="248894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61C49F5B-C42C-D54A-8F5F-1CD29C7B95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3105" y="2883229"/>
            <a:ext cx="290916" cy="265057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F2C33B4F-DC74-C442-8D1A-2A3B43425C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71434" y="2923208"/>
            <a:ext cx="299946" cy="168431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1F29E75A-123C-2142-9E42-42AAFF278D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12904" y="2687749"/>
            <a:ext cx="294148" cy="274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0774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387900" y="1489824"/>
            <a:ext cx="8368200" cy="1359254"/>
          </a:xfrm>
        </p:spPr>
        <p:txBody>
          <a:bodyPr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7200" dirty="0"/>
              <a:t>딥러닝 적용</a:t>
            </a:r>
          </a:p>
        </p:txBody>
      </p:sp>
    </p:spTree>
    <p:extLst>
      <p:ext uri="{BB962C8B-B14F-4D97-AF65-F5344CB8AC3E}">
        <p14:creationId xmlns:p14="http://schemas.microsoft.com/office/powerpoint/2010/main" val="20018264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D0F6F9-F103-6B4D-8FA4-1FE76037F9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KR" altLang="en-US" dirty="0"/>
              <a:t>딥러닝을 사용한 이상탐지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DC7A460-73EA-2145-9A4E-2C2DA8EAAF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sz="2400" dirty="0"/>
              <a:t>이상탐지 </a:t>
            </a:r>
            <a:r>
              <a:rPr kumimoji="1" lang="en-US" altLang="ko-Kore-KR" sz="2400" dirty="0"/>
              <a:t>: </a:t>
            </a:r>
            <a:r>
              <a:rPr kumimoji="1" lang="ko-Kore-KR" altLang="en-US" sz="2400" dirty="0"/>
              <a:t>정상 데이터만 있다</a:t>
            </a:r>
            <a:r>
              <a:rPr kumimoji="1" lang="en-US" altLang="ko-Kore-KR" sz="2400" dirty="0"/>
              <a:t>.</a:t>
            </a:r>
          </a:p>
          <a:p>
            <a:r>
              <a:rPr kumimoji="1" lang="ko-Kore-KR" altLang="en-US" sz="2400" dirty="0"/>
              <a:t>딥러닝 </a:t>
            </a:r>
            <a:r>
              <a:rPr kumimoji="1" lang="en-US" altLang="ko-Kore-KR" sz="2400" dirty="0"/>
              <a:t>: </a:t>
            </a:r>
            <a:r>
              <a:rPr kumimoji="1" lang="ko-Kore-KR" altLang="en-US" sz="2400" dirty="0"/>
              <a:t>입출력 쌍이 필요하다</a:t>
            </a:r>
            <a:r>
              <a:rPr kumimoji="1" lang="en-US" altLang="ko-Kore-KR" sz="2400" dirty="0"/>
              <a:t>.</a:t>
            </a:r>
          </a:p>
          <a:p>
            <a:endParaRPr kumimoji="1" lang="en-US" altLang="ko-Kore-KR" sz="2400" dirty="0"/>
          </a:p>
          <a:p>
            <a:r>
              <a:rPr kumimoji="1" lang="en-US" altLang="ko-Kore-KR" sz="2400" dirty="0"/>
              <a:t>One Class </a:t>
            </a:r>
            <a:r>
              <a:rPr kumimoji="1" lang="ko-Kore-KR" altLang="en-US" sz="2400" dirty="0"/>
              <a:t>학습만 가능하다</a:t>
            </a:r>
            <a:r>
              <a:rPr kumimoji="1" lang="en-US" altLang="ko-Kore-KR" sz="2400" dirty="0"/>
              <a:t>.</a:t>
            </a:r>
          </a:p>
          <a:p>
            <a:endParaRPr kumimoji="1" lang="ko-Kore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440952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D0F6F9-F103-6B4D-8FA4-1FE76037F9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2</a:t>
            </a:r>
            <a:r>
              <a:rPr kumimoji="1" lang="ko-KR" altLang="en-US" dirty="0"/>
              <a:t>가지 접근</a:t>
            </a:r>
            <a:endParaRPr kumimoji="1" lang="ko-Kore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DC7A460-73EA-2145-9A4E-2C2DA8EAAF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sz="2400" dirty="0" err="1"/>
              <a:t>AutoEncoder</a:t>
            </a:r>
            <a:r>
              <a:rPr kumimoji="1" lang="en-US" altLang="ko-Kore-KR" sz="2400" dirty="0"/>
              <a:t> </a:t>
            </a:r>
            <a:r>
              <a:rPr kumimoji="1" lang="ko-KR" altLang="en-US" sz="2400" dirty="0"/>
              <a:t>기반</a:t>
            </a:r>
            <a:endParaRPr kumimoji="1" lang="en-US" altLang="ko-KR" sz="2400" dirty="0"/>
          </a:p>
          <a:p>
            <a:r>
              <a:rPr kumimoji="1" lang="en-US" altLang="ko-KR" sz="2400" dirty="0"/>
              <a:t>GAN </a:t>
            </a:r>
            <a:r>
              <a:rPr kumimoji="1" lang="ko-KR" altLang="en-US" sz="2400" dirty="0"/>
              <a:t>기반</a:t>
            </a:r>
            <a:endParaRPr kumimoji="1" lang="en-US" altLang="ko-KR" sz="2400" dirty="0"/>
          </a:p>
          <a:p>
            <a:endParaRPr kumimoji="1" lang="ko-Kore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2663317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387900" y="1489824"/>
            <a:ext cx="8368200" cy="1359254"/>
          </a:xfrm>
        </p:spPr>
        <p:txBody>
          <a:bodyPr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7200" dirty="0" err="1"/>
              <a:t>AutoEncoder</a:t>
            </a:r>
            <a:r>
              <a:rPr kumimoji="1" lang="en-US" altLang="ko-KR" sz="7200" dirty="0"/>
              <a:t> </a:t>
            </a:r>
            <a:r>
              <a:rPr kumimoji="1" lang="ko-KR" altLang="en-US" sz="7200" dirty="0"/>
              <a:t>적용</a:t>
            </a:r>
          </a:p>
        </p:txBody>
      </p:sp>
    </p:spTree>
    <p:extLst>
      <p:ext uri="{BB962C8B-B14F-4D97-AF65-F5344CB8AC3E}">
        <p14:creationId xmlns:p14="http://schemas.microsoft.com/office/powerpoint/2010/main" val="42043191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D0F6F9-F103-6B4D-8FA4-1FE76037F9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 err="1"/>
              <a:t>AutoEncoder</a:t>
            </a:r>
            <a:endParaRPr kumimoji="1" lang="ko-Kore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DC7A460-73EA-2145-9A4E-2C2DA8EAAF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sz="2400" dirty="0"/>
              <a:t>출력을 </a:t>
            </a:r>
            <a:r>
              <a:rPr kumimoji="1" lang="ko-KR" altLang="en-US" sz="2400" dirty="0" err="1"/>
              <a:t>입력값으로</a:t>
            </a:r>
            <a:r>
              <a:rPr kumimoji="1" lang="ko-KR" altLang="en-US" sz="2400" dirty="0"/>
              <a:t> 한다</a:t>
            </a:r>
            <a:r>
              <a:rPr kumimoji="1" lang="en-US" altLang="ko-KR" sz="2400" dirty="0"/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9AF26E2-34D8-C343-B4B0-E312BB3238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3929" y="2441502"/>
            <a:ext cx="3676142" cy="188792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493B078-9715-234B-8542-D9B4F2C12D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7316" y="2768364"/>
            <a:ext cx="1234203" cy="123420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2BD5C93-69C1-A242-819B-FDA7185968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2481" y="2768364"/>
            <a:ext cx="1234203" cy="1234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89866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D0F6F9-F103-6B4D-8FA4-1FE76037F9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Latent Space</a:t>
            </a:r>
            <a:endParaRPr kumimoji="1" lang="ko-Kore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DC7A460-73EA-2145-9A4E-2C2DA8EAAF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sz="2400" dirty="0"/>
              <a:t>적은 차원의 공간</a:t>
            </a:r>
            <a:endParaRPr kumimoji="1" lang="ko-Kore-KR" altLang="en-US" sz="24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9AF26E2-34D8-C343-B4B0-E312BB3238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3929" y="2441502"/>
            <a:ext cx="3676142" cy="188792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493B078-9715-234B-8542-D9B4F2C12D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7316" y="2768364"/>
            <a:ext cx="1234203" cy="123420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2BD5C93-69C1-A242-819B-FDA7185968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2481" y="2768364"/>
            <a:ext cx="1234203" cy="1234203"/>
          </a:xfrm>
          <a:prstGeom prst="rect">
            <a:avLst/>
          </a:prstGeom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67508BEA-5EF0-7741-9D4A-D036A1287C30}"/>
              </a:ext>
            </a:extLst>
          </p:cNvPr>
          <p:cNvSpPr/>
          <p:nvPr/>
        </p:nvSpPr>
        <p:spPr>
          <a:xfrm>
            <a:off x="4206240" y="2400100"/>
            <a:ext cx="731520" cy="2103667"/>
          </a:xfrm>
          <a:prstGeom prst="ellipse">
            <a:avLst/>
          </a:prstGeom>
          <a:solidFill>
            <a:schemeClr val="accent1">
              <a:alpha val="3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1" name="Google Shape;153;p24">
            <a:extLst>
              <a:ext uri="{FF2B5EF4-FFF2-40B4-BE49-F238E27FC236}">
                <a16:creationId xmlns:a16="http://schemas.microsoft.com/office/drawing/2014/main" id="{0FA606AC-4F4B-6942-943E-B7203915A4C3}"/>
              </a:ext>
            </a:extLst>
          </p:cNvPr>
          <p:cNvSpPr txBox="1"/>
          <p:nvPr/>
        </p:nvSpPr>
        <p:spPr>
          <a:xfrm>
            <a:off x="3497580" y="4484926"/>
            <a:ext cx="1938528" cy="450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latent space</a:t>
            </a:r>
            <a:endParaRPr sz="20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026855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D0F6F9-F103-6B4D-8FA4-1FE76037F9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Latent Space</a:t>
            </a:r>
            <a:endParaRPr kumimoji="1" lang="ko-Kore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493B078-9715-234B-8542-D9B4F2C12D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7316" y="2768364"/>
            <a:ext cx="1234203" cy="123420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2BD5C93-69C1-A242-819B-FDA7185968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2481" y="2768364"/>
            <a:ext cx="1234203" cy="1234203"/>
          </a:xfrm>
          <a:prstGeom prst="rect">
            <a:avLst/>
          </a:prstGeom>
        </p:spPr>
      </p:pic>
      <p:sp>
        <p:nvSpPr>
          <p:cNvPr id="10" name="Google Shape;153;p24">
            <a:extLst>
              <a:ext uri="{FF2B5EF4-FFF2-40B4-BE49-F238E27FC236}">
                <a16:creationId xmlns:a16="http://schemas.microsoft.com/office/drawing/2014/main" id="{7D5311D3-19C9-DE42-8C26-1079E2AE79BB}"/>
              </a:ext>
            </a:extLst>
          </p:cNvPr>
          <p:cNvSpPr txBox="1"/>
          <p:nvPr/>
        </p:nvSpPr>
        <p:spPr>
          <a:xfrm>
            <a:off x="3497580" y="4484926"/>
            <a:ext cx="1938528" cy="450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latent space</a:t>
            </a:r>
            <a:endParaRPr sz="2000" b="1" dirty="0">
              <a:solidFill>
                <a:schemeClr val="tx1"/>
              </a:solidFill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6824678F-39AD-AD4C-BE31-F7661B0A3A3E}"/>
              </a:ext>
            </a:extLst>
          </p:cNvPr>
          <p:cNvSpPr/>
          <p:nvPr/>
        </p:nvSpPr>
        <p:spPr>
          <a:xfrm>
            <a:off x="4206240" y="2400100"/>
            <a:ext cx="731520" cy="2103667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2" name="오른쪽 화살표[R] 11">
            <a:extLst>
              <a:ext uri="{FF2B5EF4-FFF2-40B4-BE49-F238E27FC236}">
                <a16:creationId xmlns:a16="http://schemas.microsoft.com/office/drawing/2014/main" id="{93CCA610-2344-9741-A94F-641947A215BC}"/>
              </a:ext>
            </a:extLst>
          </p:cNvPr>
          <p:cNvSpPr/>
          <p:nvPr/>
        </p:nvSpPr>
        <p:spPr>
          <a:xfrm>
            <a:off x="2645085" y="3097429"/>
            <a:ext cx="1357589" cy="57607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오른쪽 화살표[R] 12">
            <a:extLst>
              <a:ext uri="{FF2B5EF4-FFF2-40B4-BE49-F238E27FC236}">
                <a16:creationId xmlns:a16="http://schemas.microsoft.com/office/drawing/2014/main" id="{84D96EF5-020F-5944-952D-141F3EBBFE94}"/>
              </a:ext>
            </a:extLst>
          </p:cNvPr>
          <p:cNvSpPr/>
          <p:nvPr/>
        </p:nvSpPr>
        <p:spPr>
          <a:xfrm>
            <a:off x="5088600" y="3104938"/>
            <a:ext cx="1357589" cy="57607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5882855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D0F6F9-F103-6B4D-8FA4-1FE76037F9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Real Space</a:t>
            </a:r>
            <a:r>
              <a:rPr kumimoji="1" lang="ko-KR" altLang="en-US" dirty="0"/>
              <a:t>와 </a:t>
            </a:r>
            <a:r>
              <a:rPr kumimoji="1" lang="en-US" altLang="ko-Kore-KR" dirty="0"/>
              <a:t>Latent Space</a:t>
            </a:r>
            <a:endParaRPr kumimoji="1" lang="ko-Kore-KR" altLang="en-US" dirty="0"/>
          </a:p>
        </p:txBody>
      </p:sp>
      <p:sp>
        <p:nvSpPr>
          <p:cNvPr id="8" name="Google Shape;153;p24">
            <a:extLst>
              <a:ext uri="{FF2B5EF4-FFF2-40B4-BE49-F238E27FC236}">
                <a16:creationId xmlns:a16="http://schemas.microsoft.com/office/drawing/2014/main" id="{0777478D-641A-BD4F-AC08-ED98B046BD22}"/>
              </a:ext>
            </a:extLst>
          </p:cNvPr>
          <p:cNvSpPr txBox="1"/>
          <p:nvPr/>
        </p:nvSpPr>
        <p:spPr>
          <a:xfrm>
            <a:off x="855153" y="4484926"/>
            <a:ext cx="1938528" cy="450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real space</a:t>
            </a:r>
            <a:endParaRPr sz="2000" b="1" dirty="0">
              <a:solidFill>
                <a:schemeClr val="tx1"/>
              </a:solidFill>
            </a:endParaRPr>
          </a:p>
        </p:txBody>
      </p:sp>
      <p:sp>
        <p:nvSpPr>
          <p:cNvPr id="9" name="Google Shape;153;p24">
            <a:extLst>
              <a:ext uri="{FF2B5EF4-FFF2-40B4-BE49-F238E27FC236}">
                <a16:creationId xmlns:a16="http://schemas.microsoft.com/office/drawing/2014/main" id="{DD75A9B1-EE5F-084D-B7F2-FC4461468166}"/>
              </a:ext>
            </a:extLst>
          </p:cNvPr>
          <p:cNvSpPr txBox="1"/>
          <p:nvPr/>
        </p:nvSpPr>
        <p:spPr>
          <a:xfrm>
            <a:off x="6350318" y="4435387"/>
            <a:ext cx="1938528" cy="450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real space</a:t>
            </a:r>
            <a:endParaRPr sz="2000" b="1" dirty="0">
              <a:solidFill>
                <a:schemeClr val="tx1"/>
              </a:solidFill>
            </a:endParaRPr>
          </a:p>
        </p:txBody>
      </p:sp>
      <p:sp>
        <p:nvSpPr>
          <p:cNvPr id="10" name="Google Shape;153;p24">
            <a:extLst>
              <a:ext uri="{FF2B5EF4-FFF2-40B4-BE49-F238E27FC236}">
                <a16:creationId xmlns:a16="http://schemas.microsoft.com/office/drawing/2014/main" id="{7D5311D3-19C9-DE42-8C26-1079E2AE79BB}"/>
              </a:ext>
            </a:extLst>
          </p:cNvPr>
          <p:cNvSpPr txBox="1"/>
          <p:nvPr/>
        </p:nvSpPr>
        <p:spPr>
          <a:xfrm>
            <a:off x="3497580" y="4484926"/>
            <a:ext cx="1938528" cy="450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latent space</a:t>
            </a:r>
            <a:endParaRPr sz="2000" b="1" dirty="0">
              <a:solidFill>
                <a:schemeClr val="tx1"/>
              </a:solidFill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6824678F-39AD-AD4C-BE31-F7661B0A3A3E}"/>
              </a:ext>
            </a:extLst>
          </p:cNvPr>
          <p:cNvSpPr/>
          <p:nvPr/>
        </p:nvSpPr>
        <p:spPr>
          <a:xfrm>
            <a:off x="4206240" y="2400100"/>
            <a:ext cx="731520" cy="2103667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2" name="오른쪽 화살표[R] 11">
            <a:extLst>
              <a:ext uri="{FF2B5EF4-FFF2-40B4-BE49-F238E27FC236}">
                <a16:creationId xmlns:a16="http://schemas.microsoft.com/office/drawing/2014/main" id="{93CCA610-2344-9741-A94F-641947A215BC}"/>
              </a:ext>
            </a:extLst>
          </p:cNvPr>
          <p:cNvSpPr/>
          <p:nvPr/>
        </p:nvSpPr>
        <p:spPr>
          <a:xfrm>
            <a:off x="2645085" y="3097429"/>
            <a:ext cx="1357589" cy="57607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오른쪽 화살표[R] 12">
            <a:extLst>
              <a:ext uri="{FF2B5EF4-FFF2-40B4-BE49-F238E27FC236}">
                <a16:creationId xmlns:a16="http://schemas.microsoft.com/office/drawing/2014/main" id="{84D96EF5-020F-5944-952D-141F3EBBFE94}"/>
              </a:ext>
            </a:extLst>
          </p:cNvPr>
          <p:cNvSpPr/>
          <p:nvPr/>
        </p:nvSpPr>
        <p:spPr>
          <a:xfrm>
            <a:off x="5088600" y="3104938"/>
            <a:ext cx="1357589" cy="57607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3C37FFCB-F037-2E4D-A49D-85855820670B}"/>
              </a:ext>
            </a:extLst>
          </p:cNvPr>
          <p:cNvSpPr/>
          <p:nvPr/>
        </p:nvSpPr>
        <p:spPr>
          <a:xfrm>
            <a:off x="6612021" y="2341140"/>
            <a:ext cx="1335024" cy="2103667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F503401D-9C3C-5C4D-8247-C4A93FC245E2}"/>
              </a:ext>
            </a:extLst>
          </p:cNvPr>
          <p:cNvSpPr/>
          <p:nvPr/>
        </p:nvSpPr>
        <p:spPr>
          <a:xfrm>
            <a:off x="1105974" y="2331720"/>
            <a:ext cx="1335024" cy="2103667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0941320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함수 근사화 능력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sz="2400" dirty="0"/>
              <a:t>입출력 쌍의 데이터로</a:t>
            </a:r>
            <a:endParaRPr kumimoji="1" lang="en-US" altLang="ko-KR" sz="2400" dirty="0"/>
          </a:p>
          <a:p>
            <a:r>
              <a:rPr kumimoji="1" lang="en-US" altLang="ko-KR" sz="2400" dirty="0"/>
              <a:t>DNN</a:t>
            </a:r>
            <a:r>
              <a:rPr kumimoji="1" lang="ko-KR" altLang="en-US" sz="2400" dirty="0"/>
              <a:t>을 학습하여</a:t>
            </a:r>
            <a:endParaRPr kumimoji="1" lang="en-US" altLang="ko-KR" sz="2400" dirty="0"/>
          </a:p>
          <a:p>
            <a:r>
              <a:rPr kumimoji="1" lang="ko-KR" altLang="en-US" sz="2400" dirty="0"/>
              <a:t>임의의 함수를 근사화 할 수 있다</a:t>
            </a:r>
            <a:r>
              <a:rPr kumimoji="1" lang="en-US" altLang="ko-KR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9877583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D0F6F9-F103-6B4D-8FA4-1FE76037F9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Encoder</a:t>
            </a:r>
            <a:r>
              <a:rPr kumimoji="1" lang="ko-KR" altLang="en-US" dirty="0"/>
              <a:t>와 </a:t>
            </a:r>
            <a:r>
              <a:rPr kumimoji="1" lang="en-US" altLang="ko-KR" dirty="0"/>
              <a:t>Decoder</a:t>
            </a:r>
            <a:endParaRPr kumimoji="1" lang="ko-Kore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DC7A460-73EA-2145-9A4E-2C2DA8EAAF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sz="2400" dirty="0"/>
              <a:t>real space</a:t>
            </a:r>
            <a:r>
              <a:rPr kumimoji="1" lang="ko-Kore-KR" altLang="en-US" sz="2400" dirty="0"/>
              <a:t>에서 </a:t>
            </a:r>
            <a:r>
              <a:rPr kumimoji="1" lang="en-US" altLang="ko-Kore-KR" sz="2400" dirty="0"/>
              <a:t>latent space</a:t>
            </a:r>
            <a:r>
              <a:rPr kumimoji="1" lang="ko-Kore-KR" altLang="en-US" sz="2400" dirty="0"/>
              <a:t>로 매핑하는 </a:t>
            </a:r>
            <a:r>
              <a:rPr kumimoji="1" lang="en-US" altLang="ko-Kore-KR" sz="2400" dirty="0"/>
              <a:t>encoder</a:t>
            </a:r>
          </a:p>
          <a:p>
            <a:r>
              <a:rPr kumimoji="1" lang="en-US" altLang="ko-Kore-KR" sz="2400" dirty="0"/>
              <a:t>latent space</a:t>
            </a:r>
            <a:r>
              <a:rPr kumimoji="1" lang="ko-Kore-KR" altLang="en-US" sz="2400" dirty="0"/>
              <a:t>에서 </a:t>
            </a:r>
            <a:r>
              <a:rPr kumimoji="1" lang="en-US" altLang="ko-Kore-KR" sz="2400" dirty="0"/>
              <a:t>real space</a:t>
            </a:r>
            <a:r>
              <a:rPr kumimoji="1" lang="ko-Kore-KR" altLang="en-US" sz="2400" dirty="0"/>
              <a:t>로 매핑하는 </a:t>
            </a:r>
            <a:r>
              <a:rPr kumimoji="1" lang="en-US" altLang="ko-Kore-KR" sz="2400" dirty="0"/>
              <a:t>decoder</a:t>
            </a:r>
          </a:p>
          <a:p>
            <a:endParaRPr kumimoji="1" lang="ko-Kore-KR" altLang="en-US" sz="2400" dirty="0"/>
          </a:p>
        </p:txBody>
      </p:sp>
      <p:sp>
        <p:nvSpPr>
          <p:cNvPr id="4" name="Google Shape;153;p24">
            <a:extLst>
              <a:ext uri="{FF2B5EF4-FFF2-40B4-BE49-F238E27FC236}">
                <a16:creationId xmlns:a16="http://schemas.microsoft.com/office/drawing/2014/main" id="{20B9C921-2300-734F-AD56-44658874977F}"/>
              </a:ext>
            </a:extLst>
          </p:cNvPr>
          <p:cNvSpPr txBox="1"/>
          <p:nvPr/>
        </p:nvSpPr>
        <p:spPr>
          <a:xfrm>
            <a:off x="855153" y="4704382"/>
            <a:ext cx="1938528" cy="450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real space</a:t>
            </a:r>
            <a:endParaRPr sz="2000" b="1" dirty="0">
              <a:solidFill>
                <a:schemeClr val="tx1"/>
              </a:solidFill>
            </a:endParaRPr>
          </a:p>
        </p:txBody>
      </p:sp>
      <p:sp>
        <p:nvSpPr>
          <p:cNvPr id="5" name="Google Shape;153;p24">
            <a:extLst>
              <a:ext uri="{FF2B5EF4-FFF2-40B4-BE49-F238E27FC236}">
                <a16:creationId xmlns:a16="http://schemas.microsoft.com/office/drawing/2014/main" id="{B9A4D0C0-8F12-9241-AA06-A2BDF24EB7AB}"/>
              </a:ext>
            </a:extLst>
          </p:cNvPr>
          <p:cNvSpPr txBox="1"/>
          <p:nvPr/>
        </p:nvSpPr>
        <p:spPr>
          <a:xfrm>
            <a:off x="6350318" y="4654843"/>
            <a:ext cx="1938528" cy="450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real space</a:t>
            </a:r>
            <a:endParaRPr sz="2000" b="1" dirty="0">
              <a:solidFill>
                <a:schemeClr val="tx1"/>
              </a:solidFill>
            </a:endParaRPr>
          </a:p>
        </p:txBody>
      </p:sp>
      <p:sp>
        <p:nvSpPr>
          <p:cNvPr id="6" name="Google Shape;153;p24">
            <a:extLst>
              <a:ext uri="{FF2B5EF4-FFF2-40B4-BE49-F238E27FC236}">
                <a16:creationId xmlns:a16="http://schemas.microsoft.com/office/drawing/2014/main" id="{3E273B9B-148F-7D4A-93FC-A4FCC03D0703}"/>
              </a:ext>
            </a:extLst>
          </p:cNvPr>
          <p:cNvSpPr txBox="1"/>
          <p:nvPr/>
        </p:nvSpPr>
        <p:spPr>
          <a:xfrm>
            <a:off x="3497580" y="4704382"/>
            <a:ext cx="1938528" cy="450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latent space</a:t>
            </a:r>
            <a:endParaRPr sz="2000" b="1" dirty="0">
              <a:solidFill>
                <a:schemeClr val="tx1"/>
              </a:solidFill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04070B27-7EF4-3E41-9EE0-BE69E8060424}"/>
              </a:ext>
            </a:extLst>
          </p:cNvPr>
          <p:cNvSpPr/>
          <p:nvPr/>
        </p:nvSpPr>
        <p:spPr>
          <a:xfrm>
            <a:off x="4206240" y="2619556"/>
            <a:ext cx="731520" cy="2103667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8" name="오른쪽 화살표[R] 7">
            <a:extLst>
              <a:ext uri="{FF2B5EF4-FFF2-40B4-BE49-F238E27FC236}">
                <a16:creationId xmlns:a16="http://schemas.microsoft.com/office/drawing/2014/main" id="{54033AF8-070A-144B-A78C-CE0F78F89825}"/>
              </a:ext>
            </a:extLst>
          </p:cNvPr>
          <p:cNvSpPr/>
          <p:nvPr/>
        </p:nvSpPr>
        <p:spPr>
          <a:xfrm>
            <a:off x="2645085" y="3316885"/>
            <a:ext cx="1357589" cy="57607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/>
              <a:t>encoder</a:t>
            </a:r>
            <a:endParaRPr kumimoji="1" lang="ko-Kore-KR" altLang="en-US" dirty="0"/>
          </a:p>
        </p:txBody>
      </p:sp>
      <p:sp>
        <p:nvSpPr>
          <p:cNvPr id="9" name="오른쪽 화살표[R] 8">
            <a:extLst>
              <a:ext uri="{FF2B5EF4-FFF2-40B4-BE49-F238E27FC236}">
                <a16:creationId xmlns:a16="http://schemas.microsoft.com/office/drawing/2014/main" id="{F616F0B8-A18B-F342-9782-A4D0A198FFF7}"/>
              </a:ext>
            </a:extLst>
          </p:cNvPr>
          <p:cNvSpPr/>
          <p:nvPr/>
        </p:nvSpPr>
        <p:spPr>
          <a:xfrm>
            <a:off x="5088600" y="3324394"/>
            <a:ext cx="1357589" cy="57607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/>
              <a:t>decoder</a:t>
            </a:r>
            <a:endParaRPr kumimoji="1" lang="ko-Kore-KR" altLang="en-US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B97A7DC0-D6D1-1644-AC94-9C6CA783607E}"/>
              </a:ext>
            </a:extLst>
          </p:cNvPr>
          <p:cNvSpPr/>
          <p:nvPr/>
        </p:nvSpPr>
        <p:spPr>
          <a:xfrm>
            <a:off x="6612021" y="2560596"/>
            <a:ext cx="1335024" cy="2103667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0FDFA031-2D6D-DC4B-93BE-55E910F6CFC8}"/>
              </a:ext>
            </a:extLst>
          </p:cNvPr>
          <p:cNvSpPr/>
          <p:nvPr/>
        </p:nvSpPr>
        <p:spPr>
          <a:xfrm>
            <a:off x="1105974" y="2551176"/>
            <a:ext cx="1335024" cy="2103667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45927898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D0F6F9-F103-6B4D-8FA4-1FE76037F9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MNIST </a:t>
            </a:r>
            <a:r>
              <a:rPr kumimoji="1" lang="ko-Kore-KR" altLang="en-US" dirty="0"/>
              <a:t>학습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DC7A460-73EA-2145-9A4E-2C2DA8EAAF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sz="2400" dirty="0"/>
              <a:t>모여진 정상 데이터 만으로 학습한다</a:t>
            </a:r>
            <a:r>
              <a:rPr kumimoji="1" lang="en-US" altLang="ko-Kore-KR" sz="2400" dirty="0"/>
              <a:t>.</a:t>
            </a:r>
            <a:endParaRPr kumimoji="1" lang="ko-Kore-KR" altLang="en-US" sz="2400" dirty="0"/>
          </a:p>
        </p:txBody>
      </p:sp>
      <p:sp>
        <p:nvSpPr>
          <p:cNvPr id="4" name="Google Shape;153;p24">
            <a:extLst>
              <a:ext uri="{FF2B5EF4-FFF2-40B4-BE49-F238E27FC236}">
                <a16:creationId xmlns:a16="http://schemas.microsoft.com/office/drawing/2014/main" id="{20B9C921-2300-734F-AD56-44658874977F}"/>
              </a:ext>
            </a:extLst>
          </p:cNvPr>
          <p:cNvSpPr txBox="1"/>
          <p:nvPr/>
        </p:nvSpPr>
        <p:spPr>
          <a:xfrm>
            <a:off x="855153" y="4704382"/>
            <a:ext cx="1938528" cy="450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real space</a:t>
            </a:r>
            <a:endParaRPr sz="2000" b="1" dirty="0">
              <a:solidFill>
                <a:schemeClr val="tx1"/>
              </a:solidFill>
            </a:endParaRPr>
          </a:p>
        </p:txBody>
      </p:sp>
      <p:sp>
        <p:nvSpPr>
          <p:cNvPr id="5" name="Google Shape;153;p24">
            <a:extLst>
              <a:ext uri="{FF2B5EF4-FFF2-40B4-BE49-F238E27FC236}">
                <a16:creationId xmlns:a16="http://schemas.microsoft.com/office/drawing/2014/main" id="{B9A4D0C0-8F12-9241-AA06-A2BDF24EB7AB}"/>
              </a:ext>
            </a:extLst>
          </p:cNvPr>
          <p:cNvSpPr txBox="1"/>
          <p:nvPr/>
        </p:nvSpPr>
        <p:spPr>
          <a:xfrm>
            <a:off x="6350318" y="4654843"/>
            <a:ext cx="1938528" cy="450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real space</a:t>
            </a:r>
            <a:endParaRPr sz="2000" b="1" dirty="0">
              <a:solidFill>
                <a:schemeClr val="tx1"/>
              </a:solidFill>
            </a:endParaRPr>
          </a:p>
        </p:txBody>
      </p:sp>
      <p:sp>
        <p:nvSpPr>
          <p:cNvPr id="6" name="Google Shape;153;p24">
            <a:extLst>
              <a:ext uri="{FF2B5EF4-FFF2-40B4-BE49-F238E27FC236}">
                <a16:creationId xmlns:a16="http://schemas.microsoft.com/office/drawing/2014/main" id="{3E273B9B-148F-7D4A-93FC-A4FCC03D0703}"/>
              </a:ext>
            </a:extLst>
          </p:cNvPr>
          <p:cNvSpPr txBox="1"/>
          <p:nvPr/>
        </p:nvSpPr>
        <p:spPr>
          <a:xfrm>
            <a:off x="3497580" y="4704382"/>
            <a:ext cx="1938528" cy="450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latent space</a:t>
            </a:r>
            <a:endParaRPr sz="2000" b="1" dirty="0">
              <a:solidFill>
                <a:schemeClr val="tx1"/>
              </a:solidFill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04070B27-7EF4-3E41-9EE0-BE69E8060424}"/>
              </a:ext>
            </a:extLst>
          </p:cNvPr>
          <p:cNvSpPr/>
          <p:nvPr/>
        </p:nvSpPr>
        <p:spPr>
          <a:xfrm>
            <a:off x="4206240" y="2619556"/>
            <a:ext cx="731520" cy="2103667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B97A7DC0-D6D1-1644-AC94-9C6CA783607E}"/>
              </a:ext>
            </a:extLst>
          </p:cNvPr>
          <p:cNvSpPr/>
          <p:nvPr/>
        </p:nvSpPr>
        <p:spPr>
          <a:xfrm>
            <a:off x="6612021" y="2560596"/>
            <a:ext cx="1335024" cy="2103667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0FDFA031-2D6D-DC4B-93BE-55E910F6CFC8}"/>
              </a:ext>
            </a:extLst>
          </p:cNvPr>
          <p:cNvSpPr/>
          <p:nvPr/>
        </p:nvSpPr>
        <p:spPr>
          <a:xfrm>
            <a:off x="1105974" y="2551176"/>
            <a:ext cx="1335024" cy="2103667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EB571FF3-915E-474C-9436-00BB850EF9C5}"/>
              </a:ext>
            </a:extLst>
          </p:cNvPr>
          <p:cNvSpPr/>
          <p:nvPr/>
        </p:nvSpPr>
        <p:spPr>
          <a:xfrm>
            <a:off x="7408276" y="3367806"/>
            <a:ext cx="93000" cy="76696"/>
          </a:xfrm>
          <a:prstGeom prst="ellipse">
            <a:avLst/>
          </a:prstGeom>
          <a:solidFill>
            <a:schemeClr val="tx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CD9C94AA-2614-0E41-BC2D-55D70EE714A9}"/>
              </a:ext>
            </a:extLst>
          </p:cNvPr>
          <p:cNvSpPr/>
          <p:nvPr/>
        </p:nvSpPr>
        <p:spPr>
          <a:xfrm>
            <a:off x="7397766" y="3252196"/>
            <a:ext cx="93000" cy="76696"/>
          </a:xfrm>
          <a:prstGeom prst="ellipse">
            <a:avLst/>
          </a:prstGeom>
          <a:solidFill>
            <a:schemeClr val="tx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4FBAD133-08FC-7948-BA92-52D5E78E5857}"/>
              </a:ext>
            </a:extLst>
          </p:cNvPr>
          <p:cNvSpPr/>
          <p:nvPr/>
        </p:nvSpPr>
        <p:spPr>
          <a:xfrm>
            <a:off x="7360978" y="3404596"/>
            <a:ext cx="93000" cy="76696"/>
          </a:xfrm>
          <a:prstGeom prst="ellipse">
            <a:avLst/>
          </a:prstGeom>
          <a:solidFill>
            <a:schemeClr val="tx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0741A3D7-1B37-F247-BCEB-2D220315CA55}"/>
              </a:ext>
            </a:extLst>
          </p:cNvPr>
          <p:cNvSpPr/>
          <p:nvPr/>
        </p:nvSpPr>
        <p:spPr>
          <a:xfrm>
            <a:off x="7350468" y="3288986"/>
            <a:ext cx="93000" cy="76696"/>
          </a:xfrm>
          <a:prstGeom prst="ellipse">
            <a:avLst/>
          </a:prstGeom>
          <a:solidFill>
            <a:schemeClr val="tx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0CEE8EB3-6DAA-AA49-8590-D87B56ADCE7E}"/>
              </a:ext>
            </a:extLst>
          </p:cNvPr>
          <p:cNvSpPr/>
          <p:nvPr/>
        </p:nvSpPr>
        <p:spPr>
          <a:xfrm>
            <a:off x="7350470" y="3352046"/>
            <a:ext cx="93000" cy="76696"/>
          </a:xfrm>
          <a:prstGeom prst="ellipse">
            <a:avLst/>
          </a:prstGeom>
          <a:solidFill>
            <a:schemeClr val="tx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93B791D5-6E38-8A49-9FCB-81A1A47AB434}"/>
              </a:ext>
            </a:extLst>
          </p:cNvPr>
          <p:cNvSpPr/>
          <p:nvPr/>
        </p:nvSpPr>
        <p:spPr>
          <a:xfrm>
            <a:off x="7303172" y="3388836"/>
            <a:ext cx="93000" cy="76696"/>
          </a:xfrm>
          <a:prstGeom prst="ellipse">
            <a:avLst/>
          </a:prstGeom>
          <a:solidFill>
            <a:schemeClr val="tx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156E13C4-5EF0-274E-9B94-061D2019495B}"/>
              </a:ext>
            </a:extLst>
          </p:cNvPr>
          <p:cNvSpPr/>
          <p:nvPr/>
        </p:nvSpPr>
        <p:spPr>
          <a:xfrm>
            <a:off x="7292662" y="3273226"/>
            <a:ext cx="93000" cy="76696"/>
          </a:xfrm>
          <a:prstGeom prst="ellipse">
            <a:avLst/>
          </a:prstGeom>
          <a:solidFill>
            <a:schemeClr val="tx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03F54C5A-D9FA-2E4E-8CB4-B35786AC1448}"/>
              </a:ext>
            </a:extLst>
          </p:cNvPr>
          <p:cNvSpPr/>
          <p:nvPr/>
        </p:nvSpPr>
        <p:spPr>
          <a:xfrm>
            <a:off x="7445062" y="3425626"/>
            <a:ext cx="93000" cy="76696"/>
          </a:xfrm>
          <a:prstGeom prst="ellipse">
            <a:avLst/>
          </a:prstGeom>
          <a:solidFill>
            <a:schemeClr val="tx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3D4D46D3-4A0D-A440-BD8F-5E0DA8BED4AD}"/>
              </a:ext>
            </a:extLst>
          </p:cNvPr>
          <p:cNvSpPr/>
          <p:nvPr/>
        </p:nvSpPr>
        <p:spPr>
          <a:xfrm>
            <a:off x="7350468" y="3299494"/>
            <a:ext cx="93000" cy="76696"/>
          </a:xfrm>
          <a:prstGeom prst="ellipse">
            <a:avLst/>
          </a:prstGeom>
          <a:solidFill>
            <a:schemeClr val="tx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A2F5C955-DD4C-8B4E-BD44-28E0FFA3147F}"/>
              </a:ext>
            </a:extLst>
          </p:cNvPr>
          <p:cNvSpPr/>
          <p:nvPr/>
        </p:nvSpPr>
        <p:spPr>
          <a:xfrm>
            <a:off x="7492358" y="3336284"/>
            <a:ext cx="93000" cy="76696"/>
          </a:xfrm>
          <a:prstGeom prst="ellipse">
            <a:avLst/>
          </a:prstGeom>
          <a:solidFill>
            <a:schemeClr val="tx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D4F9A00A-6EB1-7D49-A7B9-DE2E56BC76AD}"/>
              </a:ext>
            </a:extLst>
          </p:cNvPr>
          <p:cNvSpPr/>
          <p:nvPr/>
        </p:nvSpPr>
        <p:spPr>
          <a:xfrm>
            <a:off x="7445060" y="3373074"/>
            <a:ext cx="93000" cy="76696"/>
          </a:xfrm>
          <a:prstGeom prst="ellipse">
            <a:avLst/>
          </a:prstGeom>
          <a:solidFill>
            <a:schemeClr val="tx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85B649DC-07DE-5948-892F-05A712D9326F}"/>
              </a:ext>
            </a:extLst>
          </p:cNvPr>
          <p:cNvSpPr/>
          <p:nvPr/>
        </p:nvSpPr>
        <p:spPr>
          <a:xfrm>
            <a:off x="7434552" y="3320524"/>
            <a:ext cx="93000" cy="76696"/>
          </a:xfrm>
          <a:prstGeom prst="ellipse">
            <a:avLst/>
          </a:prstGeom>
          <a:solidFill>
            <a:schemeClr val="tx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104AE3B3-55C8-F84D-8B3C-EAD783A50132}"/>
              </a:ext>
            </a:extLst>
          </p:cNvPr>
          <p:cNvSpPr/>
          <p:nvPr/>
        </p:nvSpPr>
        <p:spPr>
          <a:xfrm>
            <a:off x="7387254" y="3357314"/>
            <a:ext cx="93000" cy="76696"/>
          </a:xfrm>
          <a:prstGeom prst="ellipse">
            <a:avLst/>
          </a:prstGeom>
          <a:solidFill>
            <a:schemeClr val="tx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86D788E5-515E-884C-957E-0DEBCFF43865}"/>
              </a:ext>
            </a:extLst>
          </p:cNvPr>
          <p:cNvSpPr/>
          <p:nvPr/>
        </p:nvSpPr>
        <p:spPr>
          <a:xfrm>
            <a:off x="7350476" y="3352044"/>
            <a:ext cx="93000" cy="76696"/>
          </a:xfrm>
          <a:prstGeom prst="ellipse">
            <a:avLst/>
          </a:prstGeom>
          <a:solidFill>
            <a:schemeClr val="tx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F8126293-EA65-DB41-AB4B-CBCB7D2D5D13}"/>
              </a:ext>
            </a:extLst>
          </p:cNvPr>
          <p:cNvSpPr/>
          <p:nvPr/>
        </p:nvSpPr>
        <p:spPr>
          <a:xfrm>
            <a:off x="7434558" y="3320522"/>
            <a:ext cx="93000" cy="76696"/>
          </a:xfrm>
          <a:prstGeom prst="ellipse">
            <a:avLst/>
          </a:prstGeom>
          <a:solidFill>
            <a:schemeClr val="tx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CAFC73F7-DF53-334E-A1B6-4700EBAB34B2}"/>
              </a:ext>
            </a:extLst>
          </p:cNvPr>
          <p:cNvSpPr/>
          <p:nvPr/>
        </p:nvSpPr>
        <p:spPr>
          <a:xfrm>
            <a:off x="7199917" y="3193282"/>
            <a:ext cx="467674" cy="35958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5BC70B8F-0A53-E34B-B20F-FD2CBDEE595D}"/>
              </a:ext>
            </a:extLst>
          </p:cNvPr>
          <p:cNvSpPr/>
          <p:nvPr/>
        </p:nvSpPr>
        <p:spPr>
          <a:xfrm>
            <a:off x="1908883" y="3367806"/>
            <a:ext cx="93000" cy="76696"/>
          </a:xfrm>
          <a:prstGeom prst="ellipse">
            <a:avLst/>
          </a:prstGeom>
          <a:solidFill>
            <a:schemeClr val="tx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4FF94955-CC02-C94C-89EA-FBF843329859}"/>
              </a:ext>
            </a:extLst>
          </p:cNvPr>
          <p:cNvSpPr/>
          <p:nvPr/>
        </p:nvSpPr>
        <p:spPr>
          <a:xfrm>
            <a:off x="1898373" y="3252196"/>
            <a:ext cx="93000" cy="76696"/>
          </a:xfrm>
          <a:prstGeom prst="ellipse">
            <a:avLst/>
          </a:prstGeom>
          <a:solidFill>
            <a:schemeClr val="tx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FCD93658-13CC-AC49-89AD-DE61FEE80E8B}"/>
              </a:ext>
            </a:extLst>
          </p:cNvPr>
          <p:cNvSpPr/>
          <p:nvPr/>
        </p:nvSpPr>
        <p:spPr>
          <a:xfrm>
            <a:off x="1861585" y="3404596"/>
            <a:ext cx="93000" cy="76696"/>
          </a:xfrm>
          <a:prstGeom prst="ellipse">
            <a:avLst/>
          </a:prstGeom>
          <a:solidFill>
            <a:schemeClr val="tx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FBD7AAB6-2D71-B642-9DFD-BE975199E59A}"/>
              </a:ext>
            </a:extLst>
          </p:cNvPr>
          <p:cNvSpPr/>
          <p:nvPr/>
        </p:nvSpPr>
        <p:spPr>
          <a:xfrm>
            <a:off x="1851075" y="3288986"/>
            <a:ext cx="93000" cy="76696"/>
          </a:xfrm>
          <a:prstGeom prst="ellipse">
            <a:avLst/>
          </a:prstGeom>
          <a:solidFill>
            <a:schemeClr val="tx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76B65838-9BC6-814A-A678-91A7964D6C42}"/>
              </a:ext>
            </a:extLst>
          </p:cNvPr>
          <p:cNvSpPr/>
          <p:nvPr/>
        </p:nvSpPr>
        <p:spPr>
          <a:xfrm>
            <a:off x="1851077" y="3352046"/>
            <a:ext cx="93000" cy="76696"/>
          </a:xfrm>
          <a:prstGeom prst="ellipse">
            <a:avLst/>
          </a:prstGeom>
          <a:solidFill>
            <a:schemeClr val="tx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B5BA8031-6EE1-1641-959B-6B0848A25D39}"/>
              </a:ext>
            </a:extLst>
          </p:cNvPr>
          <p:cNvSpPr/>
          <p:nvPr/>
        </p:nvSpPr>
        <p:spPr>
          <a:xfrm>
            <a:off x="1803779" y="3388836"/>
            <a:ext cx="93000" cy="76696"/>
          </a:xfrm>
          <a:prstGeom prst="ellipse">
            <a:avLst/>
          </a:prstGeom>
          <a:solidFill>
            <a:schemeClr val="tx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2F2D4C84-BD53-5141-9911-D6E3D58B425A}"/>
              </a:ext>
            </a:extLst>
          </p:cNvPr>
          <p:cNvSpPr/>
          <p:nvPr/>
        </p:nvSpPr>
        <p:spPr>
          <a:xfrm>
            <a:off x="1793269" y="3273226"/>
            <a:ext cx="93000" cy="76696"/>
          </a:xfrm>
          <a:prstGeom prst="ellipse">
            <a:avLst/>
          </a:prstGeom>
          <a:solidFill>
            <a:schemeClr val="tx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18A41D04-275E-D94A-BD8A-6246BFFB3FE2}"/>
              </a:ext>
            </a:extLst>
          </p:cNvPr>
          <p:cNvSpPr/>
          <p:nvPr/>
        </p:nvSpPr>
        <p:spPr>
          <a:xfrm>
            <a:off x="1945669" y="3425626"/>
            <a:ext cx="93000" cy="76696"/>
          </a:xfrm>
          <a:prstGeom prst="ellipse">
            <a:avLst/>
          </a:prstGeom>
          <a:solidFill>
            <a:schemeClr val="tx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9716B3C5-6037-BB4E-B89E-B3C937A58491}"/>
              </a:ext>
            </a:extLst>
          </p:cNvPr>
          <p:cNvSpPr/>
          <p:nvPr/>
        </p:nvSpPr>
        <p:spPr>
          <a:xfrm>
            <a:off x="1851075" y="3299494"/>
            <a:ext cx="93000" cy="76696"/>
          </a:xfrm>
          <a:prstGeom prst="ellipse">
            <a:avLst/>
          </a:prstGeom>
          <a:solidFill>
            <a:schemeClr val="tx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17951883-C2EB-CE4F-8192-EFA90092A115}"/>
              </a:ext>
            </a:extLst>
          </p:cNvPr>
          <p:cNvSpPr/>
          <p:nvPr/>
        </p:nvSpPr>
        <p:spPr>
          <a:xfrm>
            <a:off x="1992965" y="3336284"/>
            <a:ext cx="93000" cy="76696"/>
          </a:xfrm>
          <a:prstGeom prst="ellipse">
            <a:avLst/>
          </a:prstGeom>
          <a:solidFill>
            <a:schemeClr val="tx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DF7F440B-82A8-A14D-9913-FDCBD8FEC0BD}"/>
              </a:ext>
            </a:extLst>
          </p:cNvPr>
          <p:cNvSpPr/>
          <p:nvPr/>
        </p:nvSpPr>
        <p:spPr>
          <a:xfrm>
            <a:off x="1945667" y="3373074"/>
            <a:ext cx="93000" cy="76696"/>
          </a:xfrm>
          <a:prstGeom prst="ellipse">
            <a:avLst/>
          </a:prstGeom>
          <a:solidFill>
            <a:schemeClr val="tx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C8E9D8D4-6B8A-3E43-83AB-9CBE1AA7CB8E}"/>
              </a:ext>
            </a:extLst>
          </p:cNvPr>
          <p:cNvSpPr/>
          <p:nvPr/>
        </p:nvSpPr>
        <p:spPr>
          <a:xfrm>
            <a:off x="1935159" y="3320524"/>
            <a:ext cx="93000" cy="76696"/>
          </a:xfrm>
          <a:prstGeom prst="ellipse">
            <a:avLst/>
          </a:prstGeom>
          <a:solidFill>
            <a:schemeClr val="tx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D28C7372-B498-E948-A5B8-462935E2CB09}"/>
              </a:ext>
            </a:extLst>
          </p:cNvPr>
          <p:cNvSpPr/>
          <p:nvPr/>
        </p:nvSpPr>
        <p:spPr>
          <a:xfrm>
            <a:off x="1887861" y="3357314"/>
            <a:ext cx="93000" cy="76696"/>
          </a:xfrm>
          <a:prstGeom prst="ellipse">
            <a:avLst/>
          </a:prstGeom>
          <a:solidFill>
            <a:schemeClr val="tx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5C1427E5-2745-3C45-8C6A-8E5317299C79}"/>
              </a:ext>
            </a:extLst>
          </p:cNvPr>
          <p:cNvSpPr/>
          <p:nvPr/>
        </p:nvSpPr>
        <p:spPr>
          <a:xfrm>
            <a:off x="1851083" y="3352044"/>
            <a:ext cx="93000" cy="76696"/>
          </a:xfrm>
          <a:prstGeom prst="ellipse">
            <a:avLst/>
          </a:prstGeom>
          <a:solidFill>
            <a:schemeClr val="tx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3BD18A33-8768-894D-B564-C23602802445}"/>
              </a:ext>
            </a:extLst>
          </p:cNvPr>
          <p:cNvSpPr/>
          <p:nvPr/>
        </p:nvSpPr>
        <p:spPr>
          <a:xfrm>
            <a:off x="1935165" y="3320522"/>
            <a:ext cx="93000" cy="76696"/>
          </a:xfrm>
          <a:prstGeom prst="ellipse">
            <a:avLst/>
          </a:prstGeom>
          <a:solidFill>
            <a:schemeClr val="tx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69BBBD3C-909B-794D-B4AE-9CA2D282571A}"/>
              </a:ext>
            </a:extLst>
          </p:cNvPr>
          <p:cNvSpPr/>
          <p:nvPr/>
        </p:nvSpPr>
        <p:spPr>
          <a:xfrm>
            <a:off x="1700524" y="3193282"/>
            <a:ext cx="467674" cy="35958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A5DC640B-2149-B345-865C-CB11D2325F04}"/>
              </a:ext>
            </a:extLst>
          </p:cNvPr>
          <p:cNvSpPr/>
          <p:nvPr/>
        </p:nvSpPr>
        <p:spPr>
          <a:xfrm>
            <a:off x="4521534" y="3563360"/>
            <a:ext cx="93000" cy="76696"/>
          </a:xfrm>
          <a:prstGeom prst="ellipse">
            <a:avLst/>
          </a:prstGeom>
          <a:solidFill>
            <a:schemeClr val="tx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45841C25-1A78-8F43-ACBE-AFF9BC9DCCB6}"/>
              </a:ext>
            </a:extLst>
          </p:cNvPr>
          <p:cNvSpPr/>
          <p:nvPr/>
        </p:nvSpPr>
        <p:spPr>
          <a:xfrm>
            <a:off x="4511024" y="3447750"/>
            <a:ext cx="93000" cy="76696"/>
          </a:xfrm>
          <a:prstGeom prst="ellipse">
            <a:avLst/>
          </a:prstGeom>
          <a:solidFill>
            <a:schemeClr val="tx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99DD8F1C-454C-6143-A75D-9854F4AEC19A}"/>
              </a:ext>
            </a:extLst>
          </p:cNvPr>
          <p:cNvSpPr/>
          <p:nvPr/>
        </p:nvSpPr>
        <p:spPr>
          <a:xfrm>
            <a:off x="4474236" y="3600150"/>
            <a:ext cx="93000" cy="76696"/>
          </a:xfrm>
          <a:prstGeom prst="ellipse">
            <a:avLst/>
          </a:prstGeom>
          <a:solidFill>
            <a:schemeClr val="tx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6" name="타원 85">
            <a:extLst>
              <a:ext uri="{FF2B5EF4-FFF2-40B4-BE49-F238E27FC236}">
                <a16:creationId xmlns:a16="http://schemas.microsoft.com/office/drawing/2014/main" id="{C9FFBF1F-6393-7945-AC14-1F48F228F152}"/>
              </a:ext>
            </a:extLst>
          </p:cNvPr>
          <p:cNvSpPr/>
          <p:nvPr/>
        </p:nvSpPr>
        <p:spPr>
          <a:xfrm>
            <a:off x="4463726" y="3484540"/>
            <a:ext cx="93000" cy="76696"/>
          </a:xfrm>
          <a:prstGeom prst="ellipse">
            <a:avLst/>
          </a:prstGeom>
          <a:solidFill>
            <a:schemeClr val="tx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4932F53E-E6E9-8240-9178-68429384564E}"/>
              </a:ext>
            </a:extLst>
          </p:cNvPr>
          <p:cNvSpPr/>
          <p:nvPr/>
        </p:nvSpPr>
        <p:spPr>
          <a:xfrm>
            <a:off x="4463728" y="3547600"/>
            <a:ext cx="93000" cy="76696"/>
          </a:xfrm>
          <a:prstGeom prst="ellipse">
            <a:avLst/>
          </a:prstGeom>
          <a:solidFill>
            <a:schemeClr val="tx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8B69452E-6B57-8242-AEF3-1028CD0FD5C2}"/>
              </a:ext>
            </a:extLst>
          </p:cNvPr>
          <p:cNvSpPr/>
          <p:nvPr/>
        </p:nvSpPr>
        <p:spPr>
          <a:xfrm>
            <a:off x="4525500" y="3647432"/>
            <a:ext cx="93000" cy="76696"/>
          </a:xfrm>
          <a:prstGeom prst="ellipse">
            <a:avLst/>
          </a:prstGeom>
          <a:solidFill>
            <a:schemeClr val="tx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9" name="타원 88">
            <a:extLst>
              <a:ext uri="{FF2B5EF4-FFF2-40B4-BE49-F238E27FC236}">
                <a16:creationId xmlns:a16="http://schemas.microsoft.com/office/drawing/2014/main" id="{A07D5839-822A-DA40-B9BF-8831BC41A8A0}"/>
              </a:ext>
            </a:extLst>
          </p:cNvPr>
          <p:cNvSpPr/>
          <p:nvPr/>
        </p:nvSpPr>
        <p:spPr>
          <a:xfrm>
            <a:off x="4460816" y="3422537"/>
            <a:ext cx="93000" cy="76696"/>
          </a:xfrm>
          <a:prstGeom prst="ellipse">
            <a:avLst/>
          </a:prstGeom>
          <a:solidFill>
            <a:schemeClr val="tx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F2082C8B-858B-0849-93E2-214BB756175E}"/>
              </a:ext>
            </a:extLst>
          </p:cNvPr>
          <p:cNvSpPr/>
          <p:nvPr/>
        </p:nvSpPr>
        <p:spPr>
          <a:xfrm>
            <a:off x="4463726" y="3495048"/>
            <a:ext cx="93000" cy="76696"/>
          </a:xfrm>
          <a:prstGeom prst="ellipse">
            <a:avLst/>
          </a:prstGeom>
          <a:solidFill>
            <a:schemeClr val="tx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2" name="타원 91">
            <a:extLst>
              <a:ext uri="{FF2B5EF4-FFF2-40B4-BE49-F238E27FC236}">
                <a16:creationId xmlns:a16="http://schemas.microsoft.com/office/drawing/2014/main" id="{04F0B147-27AD-0047-B128-AD9AD715EFF0}"/>
              </a:ext>
            </a:extLst>
          </p:cNvPr>
          <p:cNvSpPr/>
          <p:nvPr/>
        </p:nvSpPr>
        <p:spPr>
          <a:xfrm>
            <a:off x="4605616" y="3531838"/>
            <a:ext cx="93000" cy="76696"/>
          </a:xfrm>
          <a:prstGeom prst="ellipse">
            <a:avLst/>
          </a:prstGeom>
          <a:solidFill>
            <a:schemeClr val="tx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55FB3845-DE43-CC42-9D01-3F1BF0C9B351}"/>
              </a:ext>
            </a:extLst>
          </p:cNvPr>
          <p:cNvSpPr/>
          <p:nvPr/>
        </p:nvSpPr>
        <p:spPr>
          <a:xfrm>
            <a:off x="4558318" y="3568628"/>
            <a:ext cx="93000" cy="76696"/>
          </a:xfrm>
          <a:prstGeom prst="ellipse">
            <a:avLst/>
          </a:prstGeom>
          <a:solidFill>
            <a:schemeClr val="tx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4" name="타원 93">
            <a:extLst>
              <a:ext uri="{FF2B5EF4-FFF2-40B4-BE49-F238E27FC236}">
                <a16:creationId xmlns:a16="http://schemas.microsoft.com/office/drawing/2014/main" id="{D7F14EAF-3C8A-7D46-8C88-E6C7FF50E625}"/>
              </a:ext>
            </a:extLst>
          </p:cNvPr>
          <p:cNvSpPr/>
          <p:nvPr/>
        </p:nvSpPr>
        <p:spPr>
          <a:xfrm>
            <a:off x="4547810" y="3516078"/>
            <a:ext cx="93000" cy="76696"/>
          </a:xfrm>
          <a:prstGeom prst="ellipse">
            <a:avLst/>
          </a:prstGeom>
          <a:solidFill>
            <a:schemeClr val="tx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5" name="타원 94">
            <a:extLst>
              <a:ext uri="{FF2B5EF4-FFF2-40B4-BE49-F238E27FC236}">
                <a16:creationId xmlns:a16="http://schemas.microsoft.com/office/drawing/2014/main" id="{8727ECB9-2E0B-E94D-83D9-B1AB1D4C37C8}"/>
              </a:ext>
            </a:extLst>
          </p:cNvPr>
          <p:cNvSpPr/>
          <p:nvPr/>
        </p:nvSpPr>
        <p:spPr>
          <a:xfrm>
            <a:off x="4500512" y="3552868"/>
            <a:ext cx="93000" cy="76696"/>
          </a:xfrm>
          <a:prstGeom prst="ellipse">
            <a:avLst/>
          </a:prstGeom>
          <a:solidFill>
            <a:schemeClr val="tx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7" name="타원 96">
            <a:extLst>
              <a:ext uri="{FF2B5EF4-FFF2-40B4-BE49-F238E27FC236}">
                <a16:creationId xmlns:a16="http://schemas.microsoft.com/office/drawing/2014/main" id="{CDC1A326-0AE1-184B-93BF-0233CEEB9180}"/>
              </a:ext>
            </a:extLst>
          </p:cNvPr>
          <p:cNvSpPr/>
          <p:nvPr/>
        </p:nvSpPr>
        <p:spPr>
          <a:xfrm>
            <a:off x="4547816" y="3516076"/>
            <a:ext cx="93000" cy="76696"/>
          </a:xfrm>
          <a:prstGeom prst="ellipse">
            <a:avLst/>
          </a:prstGeom>
          <a:solidFill>
            <a:schemeClr val="tx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32E6E0D4-03CD-344F-80C1-4996A8957521}"/>
              </a:ext>
            </a:extLst>
          </p:cNvPr>
          <p:cNvSpPr/>
          <p:nvPr/>
        </p:nvSpPr>
        <p:spPr>
          <a:xfrm>
            <a:off x="4380027" y="3365682"/>
            <a:ext cx="338143" cy="42116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99" name="오른쪽 화살표[R] 98">
            <a:extLst>
              <a:ext uri="{FF2B5EF4-FFF2-40B4-BE49-F238E27FC236}">
                <a16:creationId xmlns:a16="http://schemas.microsoft.com/office/drawing/2014/main" id="{28142B54-2099-0342-BCC5-3A218E3938D2}"/>
              </a:ext>
            </a:extLst>
          </p:cNvPr>
          <p:cNvSpPr/>
          <p:nvPr/>
        </p:nvSpPr>
        <p:spPr>
          <a:xfrm>
            <a:off x="2645085" y="3316885"/>
            <a:ext cx="1357589" cy="57607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/>
              <a:t>encoder</a:t>
            </a:r>
            <a:endParaRPr kumimoji="1" lang="ko-Kore-KR" altLang="en-US" dirty="0"/>
          </a:p>
        </p:txBody>
      </p:sp>
      <p:sp>
        <p:nvSpPr>
          <p:cNvPr id="100" name="오른쪽 화살표[R] 99">
            <a:extLst>
              <a:ext uri="{FF2B5EF4-FFF2-40B4-BE49-F238E27FC236}">
                <a16:creationId xmlns:a16="http://schemas.microsoft.com/office/drawing/2014/main" id="{750D3E89-49FD-7449-9392-CFF8FDBF01B4}"/>
              </a:ext>
            </a:extLst>
          </p:cNvPr>
          <p:cNvSpPr/>
          <p:nvPr/>
        </p:nvSpPr>
        <p:spPr>
          <a:xfrm>
            <a:off x="5088600" y="3324394"/>
            <a:ext cx="1357589" cy="57607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/>
              <a:t>decoder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48914526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D0F6F9-F103-6B4D-8FA4-1FE76037F9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MNIST </a:t>
            </a:r>
            <a:r>
              <a:rPr kumimoji="1" lang="ko-Kore-KR" altLang="en-US" dirty="0"/>
              <a:t>학습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DC7A460-73EA-2145-9A4E-2C2DA8EAAF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sz="2400" dirty="0"/>
              <a:t>latent space</a:t>
            </a:r>
            <a:r>
              <a:rPr kumimoji="1" lang="ko-Kore-KR" altLang="en-US" sz="2400" dirty="0"/>
              <a:t>를 거쳐 자기 자신으로 오도록 학습된다</a:t>
            </a:r>
            <a:r>
              <a:rPr kumimoji="1" lang="en-US" altLang="ko-Kore-KR" sz="2400" dirty="0"/>
              <a:t>.</a:t>
            </a:r>
            <a:endParaRPr kumimoji="1" lang="ko-Kore-KR" altLang="en-US" sz="2400" dirty="0"/>
          </a:p>
        </p:txBody>
      </p:sp>
      <p:sp>
        <p:nvSpPr>
          <p:cNvPr id="4" name="Google Shape;153;p24">
            <a:extLst>
              <a:ext uri="{FF2B5EF4-FFF2-40B4-BE49-F238E27FC236}">
                <a16:creationId xmlns:a16="http://schemas.microsoft.com/office/drawing/2014/main" id="{20B9C921-2300-734F-AD56-44658874977F}"/>
              </a:ext>
            </a:extLst>
          </p:cNvPr>
          <p:cNvSpPr txBox="1"/>
          <p:nvPr/>
        </p:nvSpPr>
        <p:spPr>
          <a:xfrm>
            <a:off x="855153" y="4704382"/>
            <a:ext cx="1938528" cy="450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real space</a:t>
            </a:r>
            <a:endParaRPr sz="2000" b="1" dirty="0">
              <a:solidFill>
                <a:schemeClr val="tx1"/>
              </a:solidFill>
            </a:endParaRPr>
          </a:p>
        </p:txBody>
      </p:sp>
      <p:sp>
        <p:nvSpPr>
          <p:cNvPr id="5" name="Google Shape;153;p24">
            <a:extLst>
              <a:ext uri="{FF2B5EF4-FFF2-40B4-BE49-F238E27FC236}">
                <a16:creationId xmlns:a16="http://schemas.microsoft.com/office/drawing/2014/main" id="{B9A4D0C0-8F12-9241-AA06-A2BDF24EB7AB}"/>
              </a:ext>
            </a:extLst>
          </p:cNvPr>
          <p:cNvSpPr txBox="1"/>
          <p:nvPr/>
        </p:nvSpPr>
        <p:spPr>
          <a:xfrm>
            <a:off x="6350318" y="4654843"/>
            <a:ext cx="1938528" cy="450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real space</a:t>
            </a:r>
            <a:endParaRPr sz="2000" b="1" dirty="0">
              <a:solidFill>
                <a:schemeClr val="tx1"/>
              </a:solidFill>
            </a:endParaRPr>
          </a:p>
        </p:txBody>
      </p:sp>
      <p:sp>
        <p:nvSpPr>
          <p:cNvPr id="6" name="Google Shape;153;p24">
            <a:extLst>
              <a:ext uri="{FF2B5EF4-FFF2-40B4-BE49-F238E27FC236}">
                <a16:creationId xmlns:a16="http://schemas.microsoft.com/office/drawing/2014/main" id="{3E273B9B-148F-7D4A-93FC-A4FCC03D0703}"/>
              </a:ext>
            </a:extLst>
          </p:cNvPr>
          <p:cNvSpPr txBox="1"/>
          <p:nvPr/>
        </p:nvSpPr>
        <p:spPr>
          <a:xfrm>
            <a:off x="3497580" y="4704382"/>
            <a:ext cx="1938528" cy="450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latent space</a:t>
            </a:r>
            <a:endParaRPr sz="2000" b="1" dirty="0">
              <a:solidFill>
                <a:schemeClr val="tx1"/>
              </a:solidFill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04070B27-7EF4-3E41-9EE0-BE69E8060424}"/>
              </a:ext>
            </a:extLst>
          </p:cNvPr>
          <p:cNvSpPr/>
          <p:nvPr/>
        </p:nvSpPr>
        <p:spPr>
          <a:xfrm>
            <a:off x="4206240" y="2619556"/>
            <a:ext cx="731520" cy="2103667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B97A7DC0-D6D1-1644-AC94-9C6CA783607E}"/>
              </a:ext>
            </a:extLst>
          </p:cNvPr>
          <p:cNvSpPr/>
          <p:nvPr/>
        </p:nvSpPr>
        <p:spPr>
          <a:xfrm>
            <a:off x="6612021" y="2560596"/>
            <a:ext cx="1335024" cy="2103667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0FDFA031-2D6D-DC4B-93BE-55E910F6CFC8}"/>
              </a:ext>
            </a:extLst>
          </p:cNvPr>
          <p:cNvSpPr/>
          <p:nvPr/>
        </p:nvSpPr>
        <p:spPr>
          <a:xfrm>
            <a:off x="1105974" y="2551176"/>
            <a:ext cx="1335024" cy="2103667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CD9C94AA-2614-0E41-BC2D-55D70EE714A9}"/>
              </a:ext>
            </a:extLst>
          </p:cNvPr>
          <p:cNvSpPr/>
          <p:nvPr/>
        </p:nvSpPr>
        <p:spPr>
          <a:xfrm>
            <a:off x="7397766" y="3252196"/>
            <a:ext cx="93000" cy="76696"/>
          </a:xfrm>
          <a:prstGeom prst="ellipse">
            <a:avLst/>
          </a:prstGeom>
          <a:solidFill>
            <a:schemeClr val="tx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CAFC73F7-DF53-334E-A1B6-4700EBAB34B2}"/>
              </a:ext>
            </a:extLst>
          </p:cNvPr>
          <p:cNvSpPr/>
          <p:nvPr/>
        </p:nvSpPr>
        <p:spPr>
          <a:xfrm>
            <a:off x="7199917" y="3193282"/>
            <a:ext cx="467674" cy="35958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4FF94955-CC02-C94C-89EA-FBF843329859}"/>
              </a:ext>
            </a:extLst>
          </p:cNvPr>
          <p:cNvSpPr/>
          <p:nvPr/>
        </p:nvSpPr>
        <p:spPr>
          <a:xfrm>
            <a:off x="1898373" y="3252196"/>
            <a:ext cx="93000" cy="76696"/>
          </a:xfrm>
          <a:prstGeom prst="ellipse">
            <a:avLst/>
          </a:prstGeom>
          <a:solidFill>
            <a:schemeClr val="tx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69BBBD3C-909B-794D-B4AE-9CA2D282571A}"/>
              </a:ext>
            </a:extLst>
          </p:cNvPr>
          <p:cNvSpPr/>
          <p:nvPr/>
        </p:nvSpPr>
        <p:spPr>
          <a:xfrm>
            <a:off x="1700524" y="3193282"/>
            <a:ext cx="467674" cy="35958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97" name="타원 96">
            <a:extLst>
              <a:ext uri="{FF2B5EF4-FFF2-40B4-BE49-F238E27FC236}">
                <a16:creationId xmlns:a16="http://schemas.microsoft.com/office/drawing/2014/main" id="{CDC1A326-0AE1-184B-93BF-0233CEEB9180}"/>
              </a:ext>
            </a:extLst>
          </p:cNvPr>
          <p:cNvSpPr/>
          <p:nvPr/>
        </p:nvSpPr>
        <p:spPr>
          <a:xfrm>
            <a:off x="4501538" y="3540093"/>
            <a:ext cx="93000" cy="76696"/>
          </a:xfrm>
          <a:prstGeom prst="ellipse">
            <a:avLst/>
          </a:prstGeom>
          <a:solidFill>
            <a:schemeClr val="tx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32E6E0D4-03CD-344F-80C1-4996A8957521}"/>
              </a:ext>
            </a:extLst>
          </p:cNvPr>
          <p:cNvSpPr/>
          <p:nvPr/>
        </p:nvSpPr>
        <p:spPr>
          <a:xfrm>
            <a:off x="4380027" y="3365682"/>
            <a:ext cx="338143" cy="42116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4238C662-85FC-AC41-BD5E-47065C9AB3E7}"/>
              </a:ext>
            </a:extLst>
          </p:cNvPr>
          <p:cNvCxnSpPr>
            <a:cxnSpLocks/>
            <a:stCxn id="60" idx="6"/>
          </p:cNvCxnSpPr>
          <p:nvPr/>
        </p:nvCxnSpPr>
        <p:spPr>
          <a:xfrm>
            <a:off x="1991373" y="3290544"/>
            <a:ext cx="2512247" cy="272830"/>
          </a:xfrm>
          <a:prstGeom prst="straightConnector1">
            <a:avLst/>
          </a:prstGeom>
          <a:ln w="317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1BD10845-9614-E149-851F-47D1A5AE2E1E}"/>
              </a:ext>
            </a:extLst>
          </p:cNvPr>
          <p:cNvCxnSpPr>
            <a:cxnSpLocks/>
          </p:cNvCxnSpPr>
          <p:nvPr/>
        </p:nvCxnSpPr>
        <p:spPr>
          <a:xfrm flipV="1">
            <a:off x="4593504" y="3299494"/>
            <a:ext cx="2803464" cy="263880"/>
          </a:xfrm>
          <a:prstGeom prst="straightConnector1">
            <a:avLst/>
          </a:prstGeom>
          <a:ln w="317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227738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D0F6F9-F103-6B4D-8FA4-1FE76037F9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KR" altLang="en-US" dirty="0"/>
              <a:t>정상 </a:t>
            </a:r>
            <a:r>
              <a:rPr kumimoji="1" lang="en-US" altLang="ko-Kore-KR" dirty="0"/>
              <a:t>MNIST </a:t>
            </a:r>
            <a:r>
              <a:rPr kumimoji="1" lang="ko-Kore-KR" altLang="en-US" dirty="0"/>
              <a:t>데이터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DC7A460-73EA-2145-9A4E-2C2DA8EAAF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sz="2400" dirty="0"/>
          </a:p>
        </p:txBody>
      </p:sp>
      <p:sp>
        <p:nvSpPr>
          <p:cNvPr id="4" name="Google Shape;153;p24">
            <a:extLst>
              <a:ext uri="{FF2B5EF4-FFF2-40B4-BE49-F238E27FC236}">
                <a16:creationId xmlns:a16="http://schemas.microsoft.com/office/drawing/2014/main" id="{20B9C921-2300-734F-AD56-44658874977F}"/>
              </a:ext>
            </a:extLst>
          </p:cNvPr>
          <p:cNvSpPr txBox="1"/>
          <p:nvPr/>
        </p:nvSpPr>
        <p:spPr>
          <a:xfrm>
            <a:off x="855153" y="4704382"/>
            <a:ext cx="1938528" cy="450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real space</a:t>
            </a:r>
            <a:endParaRPr sz="2000" b="1" dirty="0">
              <a:solidFill>
                <a:schemeClr val="tx1"/>
              </a:solidFill>
            </a:endParaRPr>
          </a:p>
        </p:txBody>
      </p:sp>
      <p:sp>
        <p:nvSpPr>
          <p:cNvPr id="5" name="Google Shape;153;p24">
            <a:extLst>
              <a:ext uri="{FF2B5EF4-FFF2-40B4-BE49-F238E27FC236}">
                <a16:creationId xmlns:a16="http://schemas.microsoft.com/office/drawing/2014/main" id="{B9A4D0C0-8F12-9241-AA06-A2BDF24EB7AB}"/>
              </a:ext>
            </a:extLst>
          </p:cNvPr>
          <p:cNvSpPr txBox="1"/>
          <p:nvPr/>
        </p:nvSpPr>
        <p:spPr>
          <a:xfrm>
            <a:off x="6350318" y="4654843"/>
            <a:ext cx="1938528" cy="450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real space</a:t>
            </a:r>
            <a:endParaRPr sz="2000" b="1" dirty="0">
              <a:solidFill>
                <a:schemeClr val="tx1"/>
              </a:solidFill>
            </a:endParaRPr>
          </a:p>
        </p:txBody>
      </p:sp>
      <p:sp>
        <p:nvSpPr>
          <p:cNvPr id="6" name="Google Shape;153;p24">
            <a:extLst>
              <a:ext uri="{FF2B5EF4-FFF2-40B4-BE49-F238E27FC236}">
                <a16:creationId xmlns:a16="http://schemas.microsoft.com/office/drawing/2014/main" id="{3E273B9B-148F-7D4A-93FC-A4FCC03D0703}"/>
              </a:ext>
            </a:extLst>
          </p:cNvPr>
          <p:cNvSpPr txBox="1"/>
          <p:nvPr/>
        </p:nvSpPr>
        <p:spPr>
          <a:xfrm>
            <a:off x="3497580" y="4704382"/>
            <a:ext cx="1938528" cy="450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latent space</a:t>
            </a:r>
            <a:endParaRPr sz="2000" b="1" dirty="0">
              <a:solidFill>
                <a:schemeClr val="tx1"/>
              </a:solidFill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04070B27-7EF4-3E41-9EE0-BE69E8060424}"/>
              </a:ext>
            </a:extLst>
          </p:cNvPr>
          <p:cNvSpPr/>
          <p:nvPr/>
        </p:nvSpPr>
        <p:spPr>
          <a:xfrm>
            <a:off x="4206240" y="2619556"/>
            <a:ext cx="731520" cy="2103667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B97A7DC0-D6D1-1644-AC94-9C6CA783607E}"/>
              </a:ext>
            </a:extLst>
          </p:cNvPr>
          <p:cNvSpPr/>
          <p:nvPr/>
        </p:nvSpPr>
        <p:spPr>
          <a:xfrm>
            <a:off x="6612021" y="2560596"/>
            <a:ext cx="1335024" cy="2103667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0FDFA031-2D6D-DC4B-93BE-55E910F6CFC8}"/>
              </a:ext>
            </a:extLst>
          </p:cNvPr>
          <p:cNvSpPr/>
          <p:nvPr/>
        </p:nvSpPr>
        <p:spPr>
          <a:xfrm>
            <a:off x="1105974" y="2551176"/>
            <a:ext cx="1335024" cy="2103667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CD9C94AA-2614-0E41-BC2D-55D70EE714A9}"/>
              </a:ext>
            </a:extLst>
          </p:cNvPr>
          <p:cNvSpPr/>
          <p:nvPr/>
        </p:nvSpPr>
        <p:spPr>
          <a:xfrm>
            <a:off x="7397766" y="3445646"/>
            <a:ext cx="93000" cy="76696"/>
          </a:xfrm>
          <a:prstGeom prst="ellipse">
            <a:avLst/>
          </a:prstGeom>
          <a:solidFill>
            <a:schemeClr val="tx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CAFC73F7-DF53-334E-A1B6-4700EBAB34B2}"/>
              </a:ext>
            </a:extLst>
          </p:cNvPr>
          <p:cNvSpPr/>
          <p:nvPr/>
        </p:nvSpPr>
        <p:spPr>
          <a:xfrm>
            <a:off x="7199917" y="3193282"/>
            <a:ext cx="467674" cy="35958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4FF94955-CC02-C94C-89EA-FBF843329859}"/>
              </a:ext>
            </a:extLst>
          </p:cNvPr>
          <p:cNvSpPr/>
          <p:nvPr/>
        </p:nvSpPr>
        <p:spPr>
          <a:xfrm>
            <a:off x="1896291" y="3445646"/>
            <a:ext cx="93000" cy="76696"/>
          </a:xfrm>
          <a:prstGeom prst="ellipse">
            <a:avLst/>
          </a:prstGeom>
          <a:solidFill>
            <a:schemeClr val="tx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69BBBD3C-909B-794D-B4AE-9CA2D282571A}"/>
              </a:ext>
            </a:extLst>
          </p:cNvPr>
          <p:cNvSpPr/>
          <p:nvPr/>
        </p:nvSpPr>
        <p:spPr>
          <a:xfrm>
            <a:off x="1700524" y="3193282"/>
            <a:ext cx="467674" cy="35958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97" name="타원 96">
            <a:extLst>
              <a:ext uri="{FF2B5EF4-FFF2-40B4-BE49-F238E27FC236}">
                <a16:creationId xmlns:a16="http://schemas.microsoft.com/office/drawing/2014/main" id="{CDC1A326-0AE1-184B-93BF-0233CEEB9180}"/>
              </a:ext>
            </a:extLst>
          </p:cNvPr>
          <p:cNvSpPr/>
          <p:nvPr/>
        </p:nvSpPr>
        <p:spPr>
          <a:xfrm>
            <a:off x="4625170" y="3483994"/>
            <a:ext cx="93000" cy="76696"/>
          </a:xfrm>
          <a:prstGeom prst="ellipse">
            <a:avLst/>
          </a:prstGeom>
          <a:solidFill>
            <a:schemeClr val="tx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32E6E0D4-03CD-344F-80C1-4996A8957521}"/>
              </a:ext>
            </a:extLst>
          </p:cNvPr>
          <p:cNvSpPr/>
          <p:nvPr/>
        </p:nvSpPr>
        <p:spPr>
          <a:xfrm>
            <a:off x="4380027" y="3365682"/>
            <a:ext cx="338143" cy="42116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4238C662-85FC-AC41-BD5E-47065C9AB3E7}"/>
              </a:ext>
            </a:extLst>
          </p:cNvPr>
          <p:cNvCxnSpPr>
            <a:cxnSpLocks/>
            <a:stCxn id="60" idx="6"/>
            <a:endCxn id="97" idx="2"/>
          </p:cNvCxnSpPr>
          <p:nvPr/>
        </p:nvCxnSpPr>
        <p:spPr>
          <a:xfrm>
            <a:off x="1989291" y="3483994"/>
            <a:ext cx="2635879" cy="38348"/>
          </a:xfrm>
          <a:prstGeom prst="straightConnector1">
            <a:avLst/>
          </a:prstGeom>
          <a:ln w="317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1BD10845-9614-E149-851F-47D1A5AE2E1E}"/>
              </a:ext>
            </a:extLst>
          </p:cNvPr>
          <p:cNvCxnSpPr>
            <a:cxnSpLocks/>
            <a:stCxn id="97" idx="6"/>
            <a:endCxn id="28" idx="2"/>
          </p:cNvCxnSpPr>
          <p:nvPr/>
        </p:nvCxnSpPr>
        <p:spPr>
          <a:xfrm flipV="1">
            <a:off x="4718170" y="3483994"/>
            <a:ext cx="2679596" cy="38348"/>
          </a:xfrm>
          <a:prstGeom prst="straightConnector1">
            <a:avLst/>
          </a:prstGeom>
          <a:ln w="317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286400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D0F6F9-F103-6B4D-8FA4-1FE76037F9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KR" altLang="en-US" dirty="0"/>
              <a:t>정상 </a:t>
            </a:r>
            <a:r>
              <a:rPr kumimoji="1" lang="en-US" altLang="ko-Kore-KR" dirty="0"/>
              <a:t>MNIST </a:t>
            </a:r>
            <a:r>
              <a:rPr kumimoji="1" lang="ko-Kore-KR" altLang="en-US" dirty="0"/>
              <a:t>데이터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DC7A460-73EA-2145-9A4E-2C2DA8EAAF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sz="2400" dirty="0"/>
          </a:p>
        </p:txBody>
      </p:sp>
      <p:sp>
        <p:nvSpPr>
          <p:cNvPr id="4" name="Google Shape;153;p24">
            <a:extLst>
              <a:ext uri="{FF2B5EF4-FFF2-40B4-BE49-F238E27FC236}">
                <a16:creationId xmlns:a16="http://schemas.microsoft.com/office/drawing/2014/main" id="{20B9C921-2300-734F-AD56-44658874977F}"/>
              </a:ext>
            </a:extLst>
          </p:cNvPr>
          <p:cNvSpPr txBox="1"/>
          <p:nvPr/>
        </p:nvSpPr>
        <p:spPr>
          <a:xfrm>
            <a:off x="855153" y="4704382"/>
            <a:ext cx="1938528" cy="450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real space</a:t>
            </a:r>
            <a:endParaRPr sz="2000" b="1" dirty="0">
              <a:solidFill>
                <a:schemeClr val="tx1"/>
              </a:solidFill>
            </a:endParaRPr>
          </a:p>
        </p:txBody>
      </p:sp>
      <p:sp>
        <p:nvSpPr>
          <p:cNvPr id="5" name="Google Shape;153;p24">
            <a:extLst>
              <a:ext uri="{FF2B5EF4-FFF2-40B4-BE49-F238E27FC236}">
                <a16:creationId xmlns:a16="http://schemas.microsoft.com/office/drawing/2014/main" id="{B9A4D0C0-8F12-9241-AA06-A2BDF24EB7AB}"/>
              </a:ext>
            </a:extLst>
          </p:cNvPr>
          <p:cNvSpPr txBox="1"/>
          <p:nvPr/>
        </p:nvSpPr>
        <p:spPr>
          <a:xfrm>
            <a:off x="6350318" y="4654843"/>
            <a:ext cx="1938528" cy="450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real space</a:t>
            </a:r>
            <a:endParaRPr sz="2000" b="1" dirty="0">
              <a:solidFill>
                <a:schemeClr val="tx1"/>
              </a:solidFill>
            </a:endParaRPr>
          </a:p>
        </p:txBody>
      </p:sp>
      <p:sp>
        <p:nvSpPr>
          <p:cNvPr id="6" name="Google Shape;153;p24">
            <a:extLst>
              <a:ext uri="{FF2B5EF4-FFF2-40B4-BE49-F238E27FC236}">
                <a16:creationId xmlns:a16="http://schemas.microsoft.com/office/drawing/2014/main" id="{3E273B9B-148F-7D4A-93FC-A4FCC03D0703}"/>
              </a:ext>
            </a:extLst>
          </p:cNvPr>
          <p:cNvSpPr txBox="1"/>
          <p:nvPr/>
        </p:nvSpPr>
        <p:spPr>
          <a:xfrm>
            <a:off x="3497580" y="4704382"/>
            <a:ext cx="1938528" cy="450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latent space</a:t>
            </a:r>
            <a:endParaRPr sz="2000" b="1" dirty="0">
              <a:solidFill>
                <a:schemeClr val="tx1"/>
              </a:solidFill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04070B27-7EF4-3E41-9EE0-BE69E8060424}"/>
              </a:ext>
            </a:extLst>
          </p:cNvPr>
          <p:cNvSpPr/>
          <p:nvPr/>
        </p:nvSpPr>
        <p:spPr>
          <a:xfrm>
            <a:off x="4206240" y="2619556"/>
            <a:ext cx="731520" cy="2103667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B97A7DC0-D6D1-1644-AC94-9C6CA783607E}"/>
              </a:ext>
            </a:extLst>
          </p:cNvPr>
          <p:cNvSpPr/>
          <p:nvPr/>
        </p:nvSpPr>
        <p:spPr>
          <a:xfrm>
            <a:off x="6612021" y="2560596"/>
            <a:ext cx="1335024" cy="2103667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0FDFA031-2D6D-DC4B-93BE-55E910F6CFC8}"/>
              </a:ext>
            </a:extLst>
          </p:cNvPr>
          <p:cNvSpPr/>
          <p:nvPr/>
        </p:nvSpPr>
        <p:spPr>
          <a:xfrm>
            <a:off x="1105974" y="2551176"/>
            <a:ext cx="1335024" cy="2103667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CD9C94AA-2614-0E41-BC2D-55D70EE714A9}"/>
              </a:ext>
            </a:extLst>
          </p:cNvPr>
          <p:cNvSpPr/>
          <p:nvPr/>
        </p:nvSpPr>
        <p:spPr>
          <a:xfrm>
            <a:off x="7233033" y="3407298"/>
            <a:ext cx="93000" cy="76696"/>
          </a:xfrm>
          <a:prstGeom prst="ellipse">
            <a:avLst/>
          </a:prstGeom>
          <a:solidFill>
            <a:schemeClr val="tx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CAFC73F7-DF53-334E-A1B6-4700EBAB34B2}"/>
              </a:ext>
            </a:extLst>
          </p:cNvPr>
          <p:cNvSpPr/>
          <p:nvPr/>
        </p:nvSpPr>
        <p:spPr>
          <a:xfrm>
            <a:off x="7199917" y="3193282"/>
            <a:ext cx="467674" cy="35958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4FF94955-CC02-C94C-89EA-FBF843329859}"/>
              </a:ext>
            </a:extLst>
          </p:cNvPr>
          <p:cNvSpPr/>
          <p:nvPr/>
        </p:nvSpPr>
        <p:spPr>
          <a:xfrm>
            <a:off x="1726986" y="3381176"/>
            <a:ext cx="93000" cy="76696"/>
          </a:xfrm>
          <a:prstGeom prst="ellipse">
            <a:avLst/>
          </a:prstGeom>
          <a:solidFill>
            <a:schemeClr val="tx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69BBBD3C-909B-794D-B4AE-9CA2D282571A}"/>
              </a:ext>
            </a:extLst>
          </p:cNvPr>
          <p:cNvSpPr/>
          <p:nvPr/>
        </p:nvSpPr>
        <p:spPr>
          <a:xfrm>
            <a:off x="1700524" y="3193282"/>
            <a:ext cx="467674" cy="35958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97" name="타원 96">
            <a:extLst>
              <a:ext uri="{FF2B5EF4-FFF2-40B4-BE49-F238E27FC236}">
                <a16:creationId xmlns:a16="http://schemas.microsoft.com/office/drawing/2014/main" id="{CDC1A326-0AE1-184B-93BF-0233CEEB9180}"/>
              </a:ext>
            </a:extLst>
          </p:cNvPr>
          <p:cNvSpPr/>
          <p:nvPr/>
        </p:nvSpPr>
        <p:spPr>
          <a:xfrm>
            <a:off x="4433509" y="3633041"/>
            <a:ext cx="93000" cy="76696"/>
          </a:xfrm>
          <a:prstGeom prst="ellipse">
            <a:avLst/>
          </a:prstGeom>
          <a:solidFill>
            <a:schemeClr val="tx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32E6E0D4-03CD-344F-80C1-4996A8957521}"/>
              </a:ext>
            </a:extLst>
          </p:cNvPr>
          <p:cNvSpPr/>
          <p:nvPr/>
        </p:nvSpPr>
        <p:spPr>
          <a:xfrm>
            <a:off x="4380027" y="3365682"/>
            <a:ext cx="338143" cy="42116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4238C662-85FC-AC41-BD5E-47065C9AB3E7}"/>
              </a:ext>
            </a:extLst>
          </p:cNvPr>
          <p:cNvCxnSpPr>
            <a:cxnSpLocks/>
            <a:stCxn id="60" idx="6"/>
            <a:endCxn id="97" idx="2"/>
          </p:cNvCxnSpPr>
          <p:nvPr/>
        </p:nvCxnSpPr>
        <p:spPr>
          <a:xfrm>
            <a:off x="1819986" y="3419524"/>
            <a:ext cx="2613523" cy="251865"/>
          </a:xfrm>
          <a:prstGeom prst="straightConnector1">
            <a:avLst/>
          </a:prstGeom>
          <a:ln w="317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1BD10845-9614-E149-851F-47D1A5AE2E1E}"/>
              </a:ext>
            </a:extLst>
          </p:cNvPr>
          <p:cNvCxnSpPr>
            <a:cxnSpLocks/>
            <a:stCxn id="97" idx="6"/>
            <a:endCxn id="28" idx="2"/>
          </p:cNvCxnSpPr>
          <p:nvPr/>
        </p:nvCxnSpPr>
        <p:spPr>
          <a:xfrm flipV="1">
            <a:off x="4526509" y="3445646"/>
            <a:ext cx="2706524" cy="225743"/>
          </a:xfrm>
          <a:prstGeom prst="straightConnector1">
            <a:avLst/>
          </a:prstGeom>
          <a:ln w="317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776077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D0F6F9-F103-6B4D-8FA4-1FE76037F9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KR" altLang="en-US" dirty="0"/>
              <a:t>비정상 </a:t>
            </a:r>
            <a:r>
              <a:rPr kumimoji="1" lang="en-US" altLang="ko-Kore-KR" dirty="0"/>
              <a:t>MNIST </a:t>
            </a:r>
            <a:r>
              <a:rPr kumimoji="1" lang="ko-Kore-KR" altLang="en-US" dirty="0"/>
              <a:t>데이터</a:t>
            </a:r>
            <a:r>
              <a:rPr kumimoji="1" lang="en-US" altLang="ko-Kore-KR" dirty="0"/>
              <a:t>?</a:t>
            </a:r>
            <a:endParaRPr kumimoji="1" lang="ko-Kore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DC7A460-73EA-2145-9A4E-2C2DA8EAAF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sz="2400" dirty="0"/>
              <a:t>자기 자신으로 오는것이 보장되지 않는다</a:t>
            </a:r>
            <a:r>
              <a:rPr kumimoji="1" lang="en-US" altLang="ko-Kore-KR" sz="2400" dirty="0"/>
              <a:t>.</a:t>
            </a:r>
            <a:endParaRPr kumimoji="1" lang="ko-Kore-KR" altLang="en-US" sz="2400" dirty="0"/>
          </a:p>
        </p:txBody>
      </p:sp>
      <p:sp>
        <p:nvSpPr>
          <p:cNvPr id="4" name="Google Shape;153;p24">
            <a:extLst>
              <a:ext uri="{FF2B5EF4-FFF2-40B4-BE49-F238E27FC236}">
                <a16:creationId xmlns:a16="http://schemas.microsoft.com/office/drawing/2014/main" id="{20B9C921-2300-734F-AD56-44658874977F}"/>
              </a:ext>
            </a:extLst>
          </p:cNvPr>
          <p:cNvSpPr txBox="1"/>
          <p:nvPr/>
        </p:nvSpPr>
        <p:spPr>
          <a:xfrm>
            <a:off x="855153" y="4704382"/>
            <a:ext cx="1938528" cy="450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real space</a:t>
            </a:r>
            <a:endParaRPr sz="2000" b="1" dirty="0">
              <a:solidFill>
                <a:schemeClr val="tx1"/>
              </a:solidFill>
            </a:endParaRPr>
          </a:p>
        </p:txBody>
      </p:sp>
      <p:sp>
        <p:nvSpPr>
          <p:cNvPr id="5" name="Google Shape;153;p24">
            <a:extLst>
              <a:ext uri="{FF2B5EF4-FFF2-40B4-BE49-F238E27FC236}">
                <a16:creationId xmlns:a16="http://schemas.microsoft.com/office/drawing/2014/main" id="{B9A4D0C0-8F12-9241-AA06-A2BDF24EB7AB}"/>
              </a:ext>
            </a:extLst>
          </p:cNvPr>
          <p:cNvSpPr txBox="1"/>
          <p:nvPr/>
        </p:nvSpPr>
        <p:spPr>
          <a:xfrm>
            <a:off x="6350318" y="4654843"/>
            <a:ext cx="1938528" cy="450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real space</a:t>
            </a:r>
            <a:endParaRPr sz="2000" b="1" dirty="0">
              <a:solidFill>
                <a:schemeClr val="tx1"/>
              </a:solidFill>
            </a:endParaRPr>
          </a:p>
        </p:txBody>
      </p:sp>
      <p:sp>
        <p:nvSpPr>
          <p:cNvPr id="6" name="Google Shape;153;p24">
            <a:extLst>
              <a:ext uri="{FF2B5EF4-FFF2-40B4-BE49-F238E27FC236}">
                <a16:creationId xmlns:a16="http://schemas.microsoft.com/office/drawing/2014/main" id="{3E273B9B-148F-7D4A-93FC-A4FCC03D0703}"/>
              </a:ext>
            </a:extLst>
          </p:cNvPr>
          <p:cNvSpPr txBox="1"/>
          <p:nvPr/>
        </p:nvSpPr>
        <p:spPr>
          <a:xfrm>
            <a:off x="3497580" y="4704382"/>
            <a:ext cx="1938528" cy="450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latent space</a:t>
            </a:r>
            <a:endParaRPr sz="2000" b="1" dirty="0">
              <a:solidFill>
                <a:schemeClr val="tx1"/>
              </a:solidFill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04070B27-7EF4-3E41-9EE0-BE69E8060424}"/>
              </a:ext>
            </a:extLst>
          </p:cNvPr>
          <p:cNvSpPr/>
          <p:nvPr/>
        </p:nvSpPr>
        <p:spPr>
          <a:xfrm>
            <a:off x="4206240" y="2619556"/>
            <a:ext cx="731520" cy="2103667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B97A7DC0-D6D1-1644-AC94-9C6CA783607E}"/>
              </a:ext>
            </a:extLst>
          </p:cNvPr>
          <p:cNvSpPr/>
          <p:nvPr/>
        </p:nvSpPr>
        <p:spPr>
          <a:xfrm>
            <a:off x="6612021" y="2560596"/>
            <a:ext cx="1335024" cy="2103667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0FDFA031-2D6D-DC4B-93BE-55E910F6CFC8}"/>
              </a:ext>
            </a:extLst>
          </p:cNvPr>
          <p:cNvSpPr/>
          <p:nvPr/>
        </p:nvSpPr>
        <p:spPr>
          <a:xfrm>
            <a:off x="1105974" y="2551176"/>
            <a:ext cx="1335024" cy="2103667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CD9C94AA-2614-0E41-BC2D-55D70EE714A9}"/>
              </a:ext>
            </a:extLst>
          </p:cNvPr>
          <p:cNvSpPr/>
          <p:nvPr/>
        </p:nvSpPr>
        <p:spPr>
          <a:xfrm>
            <a:off x="7397766" y="3252196"/>
            <a:ext cx="93000" cy="76696"/>
          </a:xfrm>
          <a:prstGeom prst="ellipse">
            <a:avLst/>
          </a:prstGeom>
          <a:solidFill>
            <a:schemeClr val="tx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CAFC73F7-DF53-334E-A1B6-4700EBAB34B2}"/>
              </a:ext>
            </a:extLst>
          </p:cNvPr>
          <p:cNvSpPr/>
          <p:nvPr/>
        </p:nvSpPr>
        <p:spPr>
          <a:xfrm>
            <a:off x="7199917" y="3193282"/>
            <a:ext cx="467674" cy="35958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4FF94955-CC02-C94C-89EA-FBF843329859}"/>
              </a:ext>
            </a:extLst>
          </p:cNvPr>
          <p:cNvSpPr/>
          <p:nvPr/>
        </p:nvSpPr>
        <p:spPr>
          <a:xfrm>
            <a:off x="1898373" y="3252196"/>
            <a:ext cx="93000" cy="76696"/>
          </a:xfrm>
          <a:prstGeom prst="ellipse">
            <a:avLst/>
          </a:prstGeom>
          <a:solidFill>
            <a:schemeClr val="tx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69BBBD3C-909B-794D-B4AE-9CA2D282571A}"/>
              </a:ext>
            </a:extLst>
          </p:cNvPr>
          <p:cNvSpPr/>
          <p:nvPr/>
        </p:nvSpPr>
        <p:spPr>
          <a:xfrm>
            <a:off x="1700524" y="3193282"/>
            <a:ext cx="467674" cy="35958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97" name="타원 96">
            <a:extLst>
              <a:ext uri="{FF2B5EF4-FFF2-40B4-BE49-F238E27FC236}">
                <a16:creationId xmlns:a16="http://schemas.microsoft.com/office/drawing/2014/main" id="{CDC1A326-0AE1-184B-93BF-0233CEEB9180}"/>
              </a:ext>
            </a:extLst>
          </p:cNvPr>
          <p:cNvSpPr/>
          <p:nvPr/>
        </p:nvSpPr>
        <p:spPr>
          <a:xfrm>
            <a:off x="4496419" y="3230024"/>
            <a:ext cx="93000" cy="76696"/>
          </a:xfrm>
          <a:prstGeom prst="ellipse">
            <a:avLst/>
          </a:prstGeom>
          <a:solidFill>
            <a:schemeClr val="tx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32E6E0D4-03CD-344F-80C1-4996A8957521}"/>
              </a:ext>
            </a:extLst>
          </p:cNvPr>
          <p:cNvSpPr/>
          <p:nvPr/>
        </p:nvSpPr>
        <p:spPr>
          <a:xfrm>
            <a:off x="4380027" y="3365682"/>
            <a:ext cx="338143" cy="42116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4238C662-85FC-AC41-BD5E-47065C9AB3E7}"/>
              </a:ext>
            </a:extLst>
          </p:cNvPr>
          <p:cNvCxnSpPr>
            <a:cxnSpLocks/>
            <a:stCxn id="18" idx="6"/>
            <a:endCxn id="97" idx="2"/>
          </p:cNvCxnSpPr>
          <p:nvPr/>
        </p:nvCxnSpPr>
        <p:spPr>
          <a:xfrm>
            <a:off x="2077172" y="3079347"/>
            <a:ext cx="2419247" cy="189025"/>
          </a:xfrm>
          <a:prstGeom prst="straightConnector1">
            <a:avLst/>
          </a:prstGeom>
          <a:ln w="317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1BD10845-9614-E149-851F-47D1A5AE2E1E}"/>
              </a:ext>
            </a:extLst>
          </p:cNvPr>
          <p:cNvCxnSpPr>
            <a:cxnSpLocks/>
            <a:endCxn id="26" idx="2"/>
          </p:cNvCxnSpPr>
          <p:nvPr/>
        </p:nvCxnSpPr>
        <p:spPr>
          <a:xfrm flipV="1">
            <a:off x="4589419" y="2930481"/>
            <a:ext cx="2547152" cy="349084"/>
          </a:xfrm>
          <a:prstGeom prst="straightConnector1">
            <a:avLst/>
          </a:prstGeom>
          <a:ln w="317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타원 17">
            <a:extLst>
              <a:ext uri="{FF2B5EF4-FFF2-40B4-BE49-F238E27FC236}">
                <a16:creationId xmlns:a16="http://schemas.microsoft.com/office/drawing/2014/main" id="{318E3168-AB08-1A49-A23F-3E0C4A31452F}"/>
              </a:ext>
            </a:extLst>
          </p:cNvPr>
          <p:cNvSpPr/>
          <p:nvPr/>
        </p:nvSpPr>
        <p:spPr>
          <a:xfrm>
            <a:off x="1990059" y="3035454"/>
            <a:ext cx="87113" cy="87785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C887C79A-3245-C340-BDB0-4EBA9DBF94ED}"/>
              </a:ext>
            </a:extLst>
          </p:cNvPr>
          <p:cNvSpPr/>
          <p:nvPr/>
        </p:nvSpPr>
        <p:spPr>
          <a:xfrm>
            <a:off x="7495912" y="2974705"/>
            <a:ext cx="87113" cy="87785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76339AC3-04FA-2049-98ED-F637B9A01B9D}"/>
              </a:ext>
            </a:extLst>
          </p:cNvPr>
          <p:cNvSpPr/>
          <p:nvPr/>
        </p:nvSpPr>
        <p:spPr>
          <a:xfrm>
            <a:off x="7136571" y="2886588"/>
            <a:ext cx="87113" cy="8778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0250D870-E4F8-7944-84C5-B5F074AEA454}"/>
              </a:ext>
            </a:extLst>
          </p:cNvPr>
          <p:cNvSpPr/>
          <p:nvPr/>
        </p:nvSpPr>
        <p:spPr>
          <a:xfrm>
            <a:off x="4501538" y="3540093"/>
            <a:ext cx="93000" cy="76696"/>
          </a:xfrm>
          <a:prstGeom prst="ellipse">
            <a:avLst/>
          </a:prstGeom>
          <a:solidFill>
            <a:schemeClr val="tx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869519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D0F6F9-F103-6B4D-8FA4-1FE76037F9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KR" altLang="en-US" dirty="0"/>
              <a:t>비정상 판정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DC7A460-73EA-2145-9A4E-2C2DA8EAAF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sz="2400" dirty="0"/>
              <a:t>시작점과 도착점의 차이를 가지고 판정한다</a:t>
            </a:r>
            <a:r>
              <a:rPr kumimoji="1" lang="en-US" altLang="ko-Kore-KR" sz="2400" dirty="0"/>
              <a:t>.</a:t>
            </a:r>
            <a:endParaRPr kumimoji="1" lang="ko-Kore-KR" altLang="en-US" sz="2400" dirty="0"/>
          </a:p>
        </p:txBody>
      </p:sp>
      <p:sp>
        <p:nvSpPr>
          <p:cNvPr id="4" name="Google Shape;153;p24">
            <a:extLst>
              <a:ext uri="{FF2B5EF4-FFF2-40B4-BE49-F238E27FC236}">
                <a16:creationId xmlns:a16="http://schemas.microsoft.com/office/drawing/2014/main" id="{20B9C921-2300-734F-AD56-44658874977F}"/>
              </a:ext>
            </a:extLst>
          </p:cNvPr>
          <p:cNvSpPr txBox="1"/>
          <p:nvPr/>
        </p:nvSpPr>
        <p:spPr>
          <a:xfrm>
            <a:off x="855153" y="4704382"/>
            <a:ext cx="1938528" cy="450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real space</a:t>
            </a:r>
            <a:endParaRPr sz="2000" b="1" dirty="0">
              <a:solidFill>
                <a:schemeClr val="tx1"/>
              </a:solidFill>
            </a:endParaRPr>
          </a:p>
        </p:txBody>
      </p:sp>
      <p:sp>
        <p:nvSpPr>
          <p:cNvPr id="5" name="Google Shape;153;p24">
            <a:extLst>
              <a:ext uri="{FF2B5EF4-FFF2-40B4-BE49-F238E27FC236}">
                <a16:creationId xmlns:a16="http://schemas.microsoft.com/office/drawing/2014/main" id="{B9A4D0C0-8F12-9241-AA06-A2BDF24EB7AB}"/>
              </a:ext>
            </a:extLst>
          </p:cNvPr>
          <p:cNvSpPr txBox="1"/>
          <p:nvPr/>
        </p:nvSpPr>
        <p:spPr>
          <a:xfrm>
            <a:off x="6350318" y="4654843"/>
            <a:ext cx="1938528" cy="450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real space</a:t>
            </a:r>
            <a:endParaRPr sz="2000" b="1" dirty="0">
              <a:solidFill>
                <a:schemeClr val="tx1"/>
              </a:solidFill>
            </a:endParaRPr>
          </a:p>
        </p:txBody>
      </p:sp>
      <p:sp>
        <p:nvSpPr>
          <p:cNvPr id="6" name="Google Shape;153;p24">
            <a:extLst>
              <a:ext uri="{FF2B5EF4-FFF2-40B4-BE49-F238E27FC236}">
                <a16:creationId xmlns:a16="http://schemas.microsoft.com/office/drawing/2014/main" id="{3E273B9B-148F-7D4A-93FC-A4FCC03D0703}"/>
              </a:ext>
            </a:extLst>
          </p:cNvPr>
          <p:cNvSpPr txBox="1"/>
          <p:nvPr/>
        </p:nvSpPr>
        <p:spPr>
          <a:xfrm>
            <a:off x="3497580" y="4704382"/>
            <a:ext cx="1938528" cy="450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latent space</a:t>
            </a:r>
            <a:endParaRPr sz="2000" b="1" dirty="0">
              <a:solidFill>
                <a:schemeClr val="tx1"/>
              </a:solidFill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04070B27-7EF4-3E41-9EE0-BE69E8060424}"/>
              </a:ext>
            </a:extLst>
          </p:cNvPr>
          <p:cNvSpPr/>
          <p:nvPr/>
        </p:nvSpPr>
        <p:spPr>
          <a:xfrm>
            <a:off x="4206240" y="2619556"/>
            <a:ext cx="731520" cy="2103667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B97A7DC0-D6D1-1644-AC94-9C6CA783607E}"/>
              </a:ext>
            </a:extLst>
          </p:cNvPr>
          <p:cNvSpPr/>
          <p:nvPr/>
        </p:nvSpPr>
        <p:spPr>
          <a:xfrm>
            <a:off x="6612021" y="2560596"/>
            <a:ext cx="1335024" cy="2103667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0FDFA031-2D6D-DC4B-93BE-55E910F6CFC8}"/>
              </a:ext>
            </a:extLst>
          </p:cNvPr>
          <p:cNvSpPr/>
          <p:nvPr/>
        </p:nvSpPr>
        <p:spPr>
          <a:xfrm>
            <a:off x="1105974" y="2551176"/>
            <a:ext cx="1335024" cy="2103667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CD9C94AA-2614-0E41-BC2D-55D70EE714A9}"/>
              </a:ext>
            </a:extLst>
          </p:cNvPr>
          <p:cNvSpPr/>
          <p:nvPr/>
        </p:nvSpPr>
        <p:spPr>
          <a:xfrm>
            <a:off x="7397766" y="3252196"/>
            <a:ext cx="93000" cy="76696"/>
          </a:xfrm>
          <a:prstGeom prst="ellipse">
            <a:avLst/>
          </a:prstGeom>
          <a:solidFill>
            <a:schemeClr val="tx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CAFC73F7-DF53-334E-A1B6-4700EBAB34B2}"/>
              </a:ext>
            </a:extLst>
          </p:cNvPr>
          <p:cNvSpPr/>
          <p:nvPr/>
        </p:nvSpPr>
        <p:spPr>
          <a:xfrm>
            <a:off x="7199917" y="3193282"/>
            <a:ext cx="467674" cy="35958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4FF94955-CC02-C94C-89EA-FBF843329859}"/>
              </a:ext>
            </a:extLst>
          </p:cNvPr>
          <p:cNvSpPr/>
          <p:nvPr/>
        </p:nvSpPr>
        <p:spPr>
          <a:xfrm>
            <a:off x="1898373" y="3252196"/>
            <a:ext cx="93000" cy="76696"/>
          </a:xfrm>
          <a:prstGeom prst="ellipse">
            <a:avLst/>
          </a:prstGeom>
          <a:solidFill>
            <a:schemeClr val="tx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69BBBD3C-909B-794D-B4AE-9CA2D282571A}"/>
              </a:ext>
            </a:extLst>
          </p:cNvPr>
          <p:cNvSpPr/>
          <p:nvPr/>
        </p:nvSpPr>
        <p:spPr>
          <a:xfrm>
            <a:off x="1700524" y="3193282"/>
            <a:ext cx="467674" cy="35958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97" name="타원 96">
            <a:extLst>
              <a:ext uri="{FF2B5EF4-FFF2-40B4-BE49-F238E27FC236}">
                <a16:creationId xmlns:a16="http://schemas.microsoft.com/office/drawing/2014/main" id="{CDC1A326-0AE1-184B-93BF-0233CEEB9180}"/>
              </a:ext>
            </a:extLst>
          </p:cNvPr>
          <p:cNvSpPr/>
          <p:nvPr/>
        </p:nvSpPr>
        <p:spPr>
          <a:xfrm>
            <a:off x="4496419" y="3230024"/>
            <a:ext cx="93000" cy="76696"/>
          </a:xfrm>
          <a:prstGeom prst="ellipse">
            <a:avLst/>
          </a:prstGeom>
          <a:solidFill>
            <a:schemeClr val="tx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32E6E0D4-03CD-344F-80C1-4996A8957521}"/>
              </a:ext>
            </a:extLst>
          </p:cNvPr>
          <p:cNvSpPr/>
          <p:nvPr/>
        </p:nvSpPr>
        <p:spPr>
          <a:xfrm>
            <a:off x="4380027" y="3365682"/>
            <a:ext cx="338143" cy="42116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318E3168-AB08-1A49-A23F-3E0C4A31452F}"/>
              </a:ext>
            </a:extLst>
          </p:cNvPr>
          <p:cNvSpPr/>
          <p:nvPr/>
        </p:nvSpPr>
        <p:spPr>
          <a:xfrm>
            <a:off x="1990059" y="3035454"/>
            <a:ext cx="87113" cy="87785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C887C79A-3245-C340-BDB0-4EBA9DBF94ED}"/>
              </a:ext>
            </a:extLst>
          </p:cNvPr>
          <p:cNvSpPr/>
          <p:nvPr/>
        </p:nvSpPr>
        <p:spPr>
          <a:xfrm>
            <a:off x="7495912" y="2974705"/>
            <a:ext cx="87113" cy="87785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76339AC3-04FA-2049-98ED-F637B9A01B9D}"/>
              </a:ext>
            </a:extLst>
          </p:cNvPr>
          <p:cNvSpPr/>
          <p:nvPr/>
        </p:nvSpPr>
        <p:spPr>
          <a:xfrm>
            <a:off x="7136571" y="2886588"/>
            <a:ext cx="87113" cy="8778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0250D870-E4F8-7944-84C5-B5F074AEA454}"/>
              </a:ext>
            </a:extLst>
          </p:cNvPr>
          <p:cNvSpPr/>
          <p:nvPr/>
        </p:nvSpPr>
        <p:spPr>
          <a:xfrm>
            <a:off x="4501538" y="3540093"/>
            <a:ext cx="93000" cy="76696"/>
          </a:xfrm>
          <a:prstGeom prst="ellipse">
            <a:avLst/>
          </a:prstGeom>
          <a:solidFill>
            <a:schemeClr val="tx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9A8413F5-C4FC-F345-BCA3-882233162461}"/>
              </a:ext>
            </a:extLst>
          </p:cNvPr>
          <p:cNvCxnSpPr>
            <a:cxnSpLocks/>
            <a:stCxn id="26" idx="6"/>
            <a:endCxn id="25" idx="2"/>
          </p:cNvCxnSpPr>
          <p:nvPr/>
        </p:nvCxnSpPr>
        <p:spPr>
          <a:xfrm>
            <a:off x="7223684" y="2930481"/>
            <a:ext cx="272228" cy="88117"/>
          </a:xfrm>
          <a:prstGeom prst="straightConnector1">
            <a:avLst/>
          </a:prstGeom>
          <a:ln w="31750"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Google Shape;153;p24">
            <a:extLst>
              <a:ext uri="{FF2B5EF4-FFF2-40B4-BE49-F238E27FC236}">
                <a16:creationId xmlns:a16="http://schemas.microsoft.com/office/drawing/2014/main" id="{CE226CC5-274C-D24B-BF7D-482C26162D27}"/>
              </a:ext>
            </a:extLst>
          </p:cNvPr>
          <p:cNvSpPr txBox="1"/>
          <p:nvPr/>
        </p:nvSpPr>
        <p:spPr>
          <a:xfrm>
            <a:off x="6984961" y="2606276"/>
            <a:ext cx="897586" cy="3020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algn="ctr"/>
            <a:r>
              <a:rPr lang="en-US" sz="1800" dirty="0">
                <a:solidFill>
                  <a:schemeClr val="bg2"/>
                </a:solidFill>
              </a:rPr>
              <a:t>diff</a:t>
            </a:r>
            <a:endParaRPr sz="18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415254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D0F6F9-F103-6B4D-8FA4-1FE76037F9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KR" altLang="en-US" dirty="0"/>
              <a:t>현실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DC7A460-73EA-2145-9A4E-2C2DA8EAAF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sz="2400" dirty="0"/>
              <a:t>연구 결과가 많지 않다</a:t>
            </a:r>
            <a:r>
              <a:rPr kumimoji="1" lang="en-US" altLang="ko-KR" sz="2400" dirty="0"/>
              <a:t>.</a:t>
            </a:r>
          </a:p>
          <a:p>
            <a:endParaRPr kumimoji="1" lang="en-US" altLang="ko-KR" sz="2400" dirty="0"/>
          </a:p>
          <a:p>
            <a:r>
              <a:rPr kumimoji="1" lang="ko-KR" altLang="en-US" sz="2400" dirty="0"/>
              <a:t>크게 관심을 받지 못하고 있다</a:t>
            </a:r>
            <a:r>
              <a:rPr kumimoji="1" lang="en-US" altLang="ko-KR" sz="2400" dirty="0"/>
              <a:t>?</a:t>
            </a:r>
          </a:p>
          <a:p>
            <a:r>
              <a:rPr kumimoji="1" lang="ko-KR" altLang="en-US" sz="2400" dirty="0"/>
              <a:t>잘 안된다</a:t>
            </a:r>
            <a:r>
              <a:rPr kumimoji="1" lang="en-US" altLang="ko-KR" sz="2400" dirty="0"/>
              <a:t>?</a:t>
            </a:r>
          </a:p>
          <a:p>
            <a:endParaRPr kumimoji="1"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6584879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387900" y="1489824"/>
            <a:ext cx="8368200" cy="1359254"/>
          </a:xfrm>
        </p:spPr>
        <p:txBody>
          <a:bodyPr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7200" dirty="0"/>
              <a:t>GAN </a:t>
            </a:r>
            <a:r>
              <a:rPr kumimoji="1" lang="ko-KR" altLang="en-US" sz="7200" dirty="0"/>
              <a:t>적용</a:t>
            </a:r>
          </a:p>
        </p:txBody>
      </p:sp>
    </p:spTree>
    <p:extLst>
      <p:ext uri="{BB962C8B-B14F-4D97-AF65-F5344CB8AC3E}">
        <p14:creationId xmlns:p14="http://schemas.microsoft.com/office/powerpoint/2010/main" val="422095282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GAN</a:t>
            </a:r>
            <a:r>
              <a:rPr kumimoji="1" lang="ko-KR" altLang="en-US" dirty="0"/>
              <a:t>의 학습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sz="2400"/>
              <a:t>2</a:t>
            </a:r>
            <a:r>
              <a:rPr kumimoji="1" lang="ko-KR" altLang="en-US" sz="2400"/>
              <a:t>개의 </a:t>
            </a:r>
            <a:r>
              <a:rPr kumimoji="1" lang="en-US" altLang="ko-KR" sz="2400"/>
              <a:t>DNN</a:t>
            </a:r>
            <a:r>
              <a:rPr kumimoji="1" lang="ko-KR" altLang="en-US" sz="2400"/>
              <a:t>을 사용</a:t>
            </a:r>
            <a:r>
              <a:rPr kumimoji="1" lang="en-US" altLang="ko-KR" sz="2400"/>
              <a:t>.</a:t>
            </a:r>
            <a:r>
              <a:rPr kumimoji="1" lang="ko-KR" altLang="en-US" sz="2400"/>
              <a:t> </a:t>
            </a:r>
            <a:r>
              <a:rPr kumimoji="1" lang="en-US" altLang="ko-KR" sz="2400"/>
              <a:t>Generator</a:t>
            </a:r>
            <a:r>
              <a:rPr kumimoji="1" lang="ko-KR" altLang="en-US" sz="2400"/>
              <a:t>와 </a:t>
            </a:r>
            <a:r>
              <a:rPr kumimoji="1" lang="en-US" altLang="ko-KR" sz="2400"/>
              <a:t>Discriminator.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7081" y="2336657"/>
            <a:ext cx="4595388" cy="2654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8116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631349-A536-5248-B252-11899256B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KR" altLang="en-US" dirty="0"/>
              <a:t>함수</a:t>
            </a:r>
          </a:p>
        </p:txBody>
      </p:sp>
      <p:pic>
        <p:nvPicPr>
          <p:cNvPr id="4" name="Google Shape;149;p24">
            <a:extLst>
              <a:ext uri="{FF2B5EF4-FFF2-40B4-BE49-F238E27FC236}">
                <a16:creationId xmlns:a16="http://schemas.microsoft.com/office/drawing/2014/main" id="{439E81C7-848B-E244-A177-3477E238E5B6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422867" y="2578737"/>
            <a:ext cx="2335687" cy="1218279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51;p24">
            <a:extLst>
              <a:ext uri="{FF2B5EF4-FFF2-40B4-BE49-F238E27FC236}">
                <a16:creationId xmlns:a16="http://schemas.microsoft.com/office/drawing/2014/main" id="{6C8768C4-E2C8-834E-81D3-65A16231C65F}"/>
              </a:ext>
            </a:extLst>
          </p:cNvPr>
          <p:cNvSpPr txBox="1"/>
          <p:nvPr/>
        </p:nvSpPr>
        <p:spPr>
          <a:xfrm>
            <a:off x="4065602" y="2007700"/>
            <a:ext cx="1018462" cy="450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algn="ctr"/>
            <a:r>
              <a:rPr lang="en-US" altLang="ko" sz="2800" b="1" dirty="0">
                <a:solidFill>
                  <a:schemeClr val="tx1"/>
                </a:solidFill>
              </a:rPr>
              <a:t>DNN</a:t>
            </a:r>
            <a:endParaRPr sz="2800" b="1" dirty="0">
              <a:solidFill>
                <a:schemeClr val="tx1"/>
              </a:solidFill>
            </a:endParaRPr>
          </a:p>
        </p:txBody>
      </p:sp>
      <p:sp>
        <p:nvSpPr>
          <p:cNvPr id="17" name="Google Shape;153;p24">
            <a:extLst>
              <a:ext uri="{FF2B5EF4-FFF2-40B4-BE49-F238E27FC236}">
                <a16:creationId xmlns:a16="http://schemas.microsoft.com/office/drawing/2014/main" id="{77147C68-FB20-4B40-8040-8C0F526462B0}"/>
              </a:ext>
            </a:extLst>
          </p:cNvPr>
          <p:cNvSpPr txBox="1"/>
          <p:nvPr/>
        </p:nvSpPr>
        <p:spPr>
          <a:xfrm>
            <a:off x="6871335" y="2892650"/>
            <a:ext cx="1321689" cy="450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r>
              <a:rPr lang="ko-KR" altLang="en-US" sz="2400" b="1" dirty="0">
                <a:solidFill>
                  <a:schemeClr val="tx1"/>
                </a:solidFill>
              </a:rPr>
              <a:t>출력</a:t>
            </a:r>
            <a:endParaRPr sz="2400" b="1" dirty="0">
              <a:solidFill>
                <a:schemeClr val="tx1"/>
              </a:solidFill>
            </a:endParaRPr>
          </a:p>
        </p:txBody>
      </p:sp>
      <p:sp>
        <p:nvSpPr>
          <p:cNvPr id="18" name="Google Shape;153;p24">
            <a:extLst>
              <a:ext uri="{FF2B5EF4-FFF2-40B4-BE49-F238E27FC236}">
                <a16:creationId xmlns:a16="http://schemas.microsoft.com/office/drawing/2014/main" id="{CDFC71F4-B369-7A4E-BA1C-9B7163DE2B4F}"/>
              </a:ext>
            </a:extLst>
          </p:cNvPr>
          <p:cNvSpPr txBox="1"/>
          <p:nvPr/>
        </p:nvSpPr>
        <p:spPr>
          <a:xfrm>
            <a:off x="975025" y="2898415"/>
            <a:ext cx="1321689" cy="450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algn="r"/>
            <a:r>
              <a:rPr lang="ko-KR" altLang="en-US" sz="2400" b="1" dirty="0">
                <a:solidFill>
                  <a:schemeClr val="tx1"/>
                </a:solidFill>
              </a:rPr>
              <a:t>입력</a:t>
            </a:r>
            <a:endParaRPr sz="2400" b="1" dirty="0">
              <a:solidFill>
                <a:schemeClr val="tx1"/>
              </a:solidFill>
            </a:endParaRPr>
          </a:p>
        </p:txBody>
      </p:sp>
      <p:sp>
        <p:nvSpPr>
          <p:cNvPr id="19" name="오른쪽 화살표[R] 18">
            <a:extLst>
              <a:ext uri="{FF2B5EF4-FFF2-40B4-BE49-F238E27FC236}">
                <a16:creationId xmlns:a16="http://schemas.microsoft.com/office/drawing/2014/main" id="{F33DAAF4-6E2C-9345-91DF-6ACACFAA5F94}"/>
              </a:ext>
            </a:extLst>
          </p:cNvPr>
          <p:cNvSpPr/>
          <p:nvPr/>
        </p:nvSpPr>
        <p:spPr>
          <a:xfrm>
            <a:off x="5976616" y="2865101"/>
            <a:ext cx="694944" cy="57607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0" name="오른쪽 화살표[R] 19">
            <a:extLst>
              <a:ext uri="{FF2B5EF4-FFF2-40B4-BE49-F238E27FC236}">
                <a16:creationId xmlns:a16="http://schemas.microsoft.com/office/drawing/2014/main" id="{97E4873C-5B56-4042-B02E-CF0683D32D68}"/>
              </a:ext>
            </a:extLst>
          </p:cNvPr>
          <p:cNvSpPr/>
          <p:nvPr/>
        </p:nvSpPr>
        <p:spPr>
          <a:xfrm>
            <a:off x="2496489" y="2865101"/>
            <a:ext cx="694944" cy="57607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5084097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G</a:t>
            </a:r>
            <a:r>
              <a:rPr kumimoji="1" lang="ko-KR" altLang="en-US"/>
              <a:t>와 </a:t>
            </a:r>
            <a:r>
              <a:rPr kumimoji="1" lang="en-US" altLang="ko-KR"/>
              <a:t>D</a:t>
            </a:r>
            <a:r>
              <a:rPr kumimoji="1" lang="ko-KR" altLang="en-US"/>
              <a:t>의 상호 도움</a:t>
            </a:r>
          </a:p>
        </p:txBody>
      </p:sp>
      <p:sp>
        <p:nvSpPr>
          <p:cNvPr id="25" name="텍스트 개체 틀 2"/>
          <p:cNvSpPr>
            <a:spLocks noGrp="1"/>
          </p:cNvSpPr>
          <p:nvPr>
            <p:ph type="body" idx="1"/>
          </p:nvPr>
        </p:nvSpPr>
        <p:spPr>
          <a:xfrm>
            <a:off x="387900" y="1489824"/>
            <a:ext cx="8368200" cy="3078900"/>
          </a:xfrm>
        </p:spPr>
        <p:txBody>
          <a:bodyPr/>
          <a:lstStyle/>
          <a:p>
            <a:r>
              <a:rPr kumimoji="1" lang="en-US" altLang="ko-KR" sz="2400" dirty="0"/>
              <a:t>D</a:t>
            </a:r>
            <a:r>
              <a:rPr kumimoji="1" lang="ko-KR" altLang="en-US" sz="2400" dirty="0"/>
              <a:t>는 </a:t>
            </a:r>
            <a:r>
              <a:rPr kumimoji="1" lang="en-US" altLang="ko-KR" sz="2400" dirty="0"/>
              <a:t>one(</a:t>
            </a:r>
            <a:r>
              <a:rPr kumimoji="1" lang="ko-KR" altLang="en-US" sz="2400" dirty="0"/>
              <a:t>주어진 데이터</a:t>
            </a:r>
            <a:r>
              <a:rPr kumimoji="1" lang="en-US" altLang="ko-KR" sz="2400" dirty="0"/>
              <a:t>)</a:t>
            </a:r>
            <a:r>
              <a:rPr kumimoji="1" lang="ko-KR" altLang="en-US" sz="2400" dirty="0"/>
              <a:t>와 </a:t>
            </a:r>
            <a:r>
              <a:rPr kumimoji="1" lang="en-US" altLang="ko-KR" sz="2400" dirty="0"/>
              <a:t>other else(G</a:t>
            </a:r>
            <a:r>
              <a:rPr kumimoji="1" lang="ko-KR" altLang="en-US" sz="2400" dirty="0"/>
              <a:t>가 생성한</a:t>
            </a:r>
            <a:r>
              <a:rPr kumimoji="1" lang="en-US" altLang="ko-KR" sz="2400" dirty="0"/>
              <a:t>)</a:t>
            </a:r>
            <a:r>
              <a:rPr kumimoji="1" lang="ko-KR" altLang="en-US" sz="2400" dirty="0"/>
              <a:t>의 분류를 학습</a:t>
            </a:r>
            <a:endParaRPr kumimoji="1" lang="en-US" altLang="ko-KR" sz="2400" dirty="0"/>
          </a:p>
          <a:p>
            <a:endParaRPr kumimoji="1" lang="en-US" altLang="ko-KR" sz="2400" dirty="0"/>
          </a:p>
          <a:p>
            <a:endParaRPr kumimoji="1" lang="en-US" altLang="ko-KR" sz="2400" dirty="0"/>
          </a:p>
          <a:p>
            <a:endParaRPr kumimoji="1" lang="en-US" altLang="ko-KR" sz="2400" dirty="0"/>
          </a:p>
          <a:p>
            <a:r>
              <a:rPr kumimoji="1" lang="en-US" altLang="ko-KR" sz="2400" dirty="0"/>
              <a:t>G</a:t>
            </a:r>
            <a:r>
              <a:rPr kumimoji="1" lang="ko-KR" altLang="en-US" sz="2400" dirty="0"/>
              <a:t>는 </a:t>
            </a:r>
            <a:r>
              <a:rPr kumimoji="1" lang="en-US" altLang="ko-KR" sz="2400" dirty="0"/>
              <a:t>boundary </a:t>
            </a:r>
            <a:r>
              <a:rPr kumimoji="1" lang="ko-KR" altLang="en-US" sz="2400" dirty="0"/>
              <a:t>내에 있는 데이터를 생성하도록 학습</a:t>
            </a:r>
            <a:endParaRPr kumimoji="1" lang="en-US" altLang="ko-KR" sz="2400" dirty="0"/>
          </a:p>
        </p:txBody>
      </p:sp>
      <p:sp>
        <p:nvSpPr>
          <p:cNvPr id="26" name="타원 25"/>
          <p:cNvSpPr/>
          <p:nvPr/>
        </p:nvSpPr>
        <p:spPr>
          <a:xfrm>
            <a:off x="3446325" y="2650316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3598725" y="2802716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8" name="타원 27"/>
          <p:cNvSpPr/>
          <p:nvPr/>
        </p:nvSpPr>
        <p:spPr>
          <a:xfrm>
            <a:off x="3699790" y="2523850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9" name="타원 28"/>
          <p:cNvSpPr/>
          <p:nvPr/>
        </p:nvSpPr>
        <p:spPr>
          <a:xfrm>
            <a:off x="4006194" y="2714646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0" name="타원 29"/>
          <p:cNvSpPr/>
          <p:nvPr/>
        </p:nvSpPr>
        <p:spPr>
          <a:xfrm>
            <a:off x="3432768" y="2876859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3905128" y="2936027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3699790" y="3081481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4135975" y="2921051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3719480" y="2921051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3800856" y="2729939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1044205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1730982" y="1329798"/>
            <a:ext cx="4341877" cy="365522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G</a:t>
            </a:r>
            <a:r>
              <a:rPr kumimoji="1" lang="ko-KR" altLang="en-US" dirty="0"/>
              <a:t>와 </a:t>
            </a:r>
            <a:r>
              <a:rPr kumimoji="1" lang="en-US" altLang="ko-KR" dirty="0"/>
              <a:t>D </a:t>
            </a:r>
            <a:r>
              <a:rPr kumimoji="1" lang="ko-KR" altLang="en-US" dirty="0"/>
              <a:t>학습</a:t>
            </a:r>
          </a:p>
        </p:txBody>
      </p:sp>
      <p:sp>
        <p:nvSpPr>
          <p:cNvPr id="4" name="타원 3"/>
          <p:cNvSpPr/>
          <p:nvPr/>
        </p:nvSpPr>
        <p:spPr>
          <a:xfrm>
            <a:off x="3446325" y="2650316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타원 4"/>
          <p:cNvSpPr/>
          <p:nvPr/>
        </p:nvSpPr>
        <p:spPr>
          <a:xfrm>
            <a:off x="3598725" y="2802716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타원 5"/>
          <p:cNvSpPr/>
          <p:nvPr/>
        </p:nvSpPr>
        <p:spPr>
          <a:xfrm>
            <a:off x="3699790" y="2523850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4006194" y="2714646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3432768" y="2876859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3905128" y="2936027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3699790" y="3081481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4135975" y="2921051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3719480" y="2921051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3800856" y="2729939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2454137" y="4106357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4100217" y="4563557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4763175" y="3616841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5500366" y="2089298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4265756" y="1678546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2870579" y="3010742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2156426" y="2010908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3" name="타원 22"/>
          <p:cNvSpPr/>
          <p:nvPr/>
        </p:nvSpPr>
        <p:spPr>
          <a:xfrm>
            <a:off x="3069053" y="1581080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" name="타원 23"/>
          <p:cNvSpPr/>
          <p:nvPr/>
        </p:nvSpPr>
        <p:spPr>
          <a:xfrm>
            <a:off x="3292560" y="3833326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2168587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1730982" y="1329798"/>
            <a:ext cx="4341877" cy="365522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G</a:t>
            </a:r>
            <a:r>
              <a:rPr kumimoji="1" lang="ko-KR" altLang="en-US" dirty="0"/>
              <a:t>와 </a:t>
            </a:r>
            <a:r>
              <a:rPr kumimoji="1" lang="en-US" altLang="ko-KR" dirty="0"/>
              <a:t>D </a:t>
            </a:r>
            <a:r>
              <a:rPr kumimoji="1" lang="ko-KR" altLang="en-US" dirty="0"/>
              <a:t>학습</a:t>
            </a:r>
          </a:p>
        </p:txBody>
      </p:sp>
      <p:sp>
        <p:nvSpPr>
          <p:cNvPr id="4" name="타원 3"/>
          <p:cNvSpPr/>
          <p:nvPr/>
        </p:nvSpPr>
        <p:spPr>
          <a:xfrm>
            <a:off x="3446325" y="2650316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타원 4"/>
          <p:cNvSpPr/>
          <p:nvPr/>
        </p:nvSpPr>
        <p:spPr>
          <a:xfrm>
            <a:off x="3598725" y="2802716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타원 5"/>
          <p:cNvSpPr/>
          <p:nvPr/>
        </p:nvSpPr>
        <p:spPr>
          <a:xfrm>
            <a:off x="3699790" y="2523850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4006194" y="2714646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3432768" y="2876859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3905128" y="2936027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3699790" y="3081481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4135975" y="2921051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3719480" y="2921051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3800856" y="2729939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2454137" y="4106357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4100217" y="4563557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4763175" y="3616841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5500366" y="2089298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4265756" y="1678546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2870579" y="3010742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2156426" y="2010908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3" name="타원 22"/>
          <p:cNvSpPr/>
          <p:nvPr/>
        </p:nvSpPr>
        <p:spPr>
          <a:xfrm>
            <a:off x="3069053" y="1581080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" name="타원 23"/>
          <p:cNvSpPr/>
          <p:nvPr/>
        </p:nvSpPr>
        <p:spPr>
          <a:xfrm>
            <a:off x="3292560" y="3833326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94B42EB8-AA9E-1141-A6CD-AD1363010539}"/>
              </a:ext>
            </a:extLst>
          </p:cNvPr>
          <p:cNvSpPr/>
          <p:nvPr/>
        </p:nvSpPr>
        <p:spPr>
          <a:xfrm>
            <a:off x="2675092" y="1891220"/>
            <a:ext cx="2703153" cy="254312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19833994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1730982" y="1329798"/>
            <a:ext cx="4341877" cy="365522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G</a:t>
            </a:r>
            <a:r>
              <a:rPr kumimoji="1" lang="ko-KR" altLang="en-US" dirty="0"/>
              <a:t>와 </a:t>
            </a:r>
            <a:r>
              <a:rPr kumimoji="1" lang="en-US" altLang="ko-KR" dirty="0"/>
              <a:t>D </a:t>
            </a:r>
            <a:r>
              <a:rPr kumimoji="1" lang="ko-KR" altLang="en-US" dirty="0"/>
              <a:t>학습</a:t>
            </a:r>
          </a:p>
        </p:txBody>
      </p:sp>
      <p:sp>
        <p:nvSpPr>
          <p:cNvPr id="4" name="타원 3"/>
          <p:cNvSpPr/>
          <p:nvPr/>
        </p:nvSpPr>
        <p:spPr>
          <a:xfrm>
            <a:off x="3446325" y="2650316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타원 4"/>
          <p:cNvSpPr/>
          <p:nvPr/>
        </p:nvSpPr>
        <p:spPr>
          <a:xfrm>
            <a:off x="3598725" y="2802716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타원 5"/>
          <p:cNvSpPr/>
          <p:nvPr/>
        </p:nvSpPr>
        <p:spPr>
          <a:xfrm>
            <a:off x="3699790" y="2523850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4006194" y="2714646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3432768" y="2876859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3905128" y="2936027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3699790" y="3081481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4135975" y="2921051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3719480" y="2921051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3800856" y="2729939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2454137" y="4106357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4136824" y="4229424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4572000" y="3410363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5114431" y="2227040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4170321" y="2065669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2870579" y="3010742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2156426" y="2010908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3" name="타원 22"/>
          <p:cNvSpPr/>
          <p:nvPr/>
        </p:nvSpPr>
        <p:spPr>
          <a:xfrm>
            <a:off x="3069053" y="1581080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" name="타원 23"/>
          <p:cNvSpPr/>
          <p:nvPr/>
        </p:nvSpPr>
        <p:spPr>
          <a:xfrm>
            <a:off x="3377146" y="3675900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460E0663-CE9D-664B-A1BA-A7C69F6CA753}"/>
              </a:ext>
            </a:extLst>
          </p:cNvPr>
          <p:cNvSpPr/>
          <p:nvPr/>
        </p:nvSpPr>
        <p:spPr>
          <a:xfrm>
            <a:off x="2675092" y="1891220"/>
            <a:ext cx="2703153" cy="254312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47278311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1730982" y="1329798"/>
            <a:ext cx="4341877" cy="365522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G</a:t>
            </a:r>
            <a:r>
              <a:rPr kumimoji="1" lang="ko-KR" altLang="en-US" dirty="0"/>
              <a:t>와 </a:t>
            </a:r>
            <a:r>
              <a:rPr kumimoji="1" lang="en-US" altLang="ko-KR" dirty="0"/>
              <a:t>D </a:t>
            </a:r>
            <a:r>
              <a:rPr kumimoji="1" lang="ko-KR" altLang="en-US" dirty="0"/>
              <a:t>학습</a:t>
            </a:r>
          </a:p>
        </p:txBody>
      </p:sp>
      <p:sp>
        <p:nvSpPr>
          <p:cNvPr id="4" name="타원 3"/>
          <p:cNvSpPr/>
          <p:nvPr/>
        </p:nvSpPr>
        <p:spPr>
          <a:xfrm>
            <a:off x="3446325" y="2650316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타원 4"/>
          <p:cNvSpPr/>
          <p:nvPr/>
        </p:nvSpPr>
        <p:spPr>
          <a:xfrm>
            <a:off x="3598725" y="2802716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타원 5"/>
          <p:cNvSpPr/>
          <p:nvPr/>
        </p:nvSpPr>
        <p:spPr>
          <a:xfrm>
            <a:off x="3699790" y="2523850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4006194" y="2714646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3432768" y="2876859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3905128" y="2936027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3699790" y="3081481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4135975" y="2921051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3719480" y="2921051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3800856" y="2729939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2454137" y="4106357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4136824" y="4229424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4572000" y="3410363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5114431" y="2227040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4170321" y="2065669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2870579" y="3010742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2156426" y="2010908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3" name="타원 22"/>
          <p:cNvSpPr/>
          <p:nvPr/>
        </p:nvSpPr>
        <p:spPr>
          <a:xfrm>
            <a:off x="3069053" y="1581080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" name="타원 23"/>
          <p:cNvSpPr/>
          <p:nvPr/>
        </p:nvSpPr>
        <p:spPr>
          <a:xfrm>
            <a:off x="3377146" y="3675900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94B42EB8-AA9E-1141-A6CD-AD1363010539}"/>
              </a:ext>
            </a:extLst>
          </p:cNvPr>
          <p:cNvSpPr/>
          <p:nvPr/>
        </p:nvSpPr>
        <p:spPr>
          <a:xfrm>
            <a:off x="2675093" y="1891220"/>
            <a:ext cx="2359024" cy="221513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33989662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1730982" y="1329798"/>
            <a:ext cx="4341877" cy="365522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G</a:t>
            </a:r>
            <a:r>
              <a:rPr kumimoji="1" lang="ko-KR" altLang="en-US" dirty="0"/>
              <a:t>와 </a:t>
            </a:r>
            <a:r>
              <a:rPr kumimoji="1" lang="en-US" altLang="ko-KR" dirty="0"/>
              <a:t>D </a:t>
            </a:r>
            <a:r>
              <a:rPr kumimoji="1" lang="ko-KR" altLang="en-US" dirty="0"/>
              <a:t>학습</a:t>
            </a:r>
          </a:p>
        </p:txBody>
      </p:sp>
      <p:sp>
        <p:nvSpPr>
          <p:cNvPr id="4" name="타원 3"/>
          <p:cNvSpPr/>
          <p:nvPr/>
        </p:nvSpPr>
        <p:spPr>
          <a:xfrm>
            <a:off x="3446325" y="2650316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타원 4"/>
          <p:cNvSpPr/>
          <p:nvPr/>
        </p:nvSpPr>
        <p:spPr>
          <a:xfrm>
            <a:off x="3598725" y="2802716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타원 5"/>
          <p:cNvSpPr/>
          <p:nvPr/>
        </p:nvSpPr>
        <p:spPr>
          <a:xfrm>
            <a:off x="3699790" y="2523850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4006194" y="2714646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3432768" y="2876859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3905128" y="2936027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3699790" y="3081481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4135975" y="2921051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3719480" y="2921051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3800856" y="2729939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2721626" y="3754290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4147703" y="4019420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4288142" y="3237446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4896844" y="2352087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4145212" y="2193465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3047234" y="3000628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2564615" y="2310289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3" name="타원 22"/>
          <p:cNvSpPr/>
          <p:nvPr/>
        </p:nvSpPr>
        <p:spPr>
          <a:xfrm>
            <a:off x="3343283" y="1987279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" name="타원 23"/>
          <p:cNvSpPr/>
          <p:nvPr/>
        </p:nvSpPr>
        <p:spPr>
          <a:xfrm>
            <a:off x="3377146" y="3675900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94B42EB8-AA9E-1141-A6CD-AD1363010539}"/>
              </a:ext>
            </a:extLst>
          </p:cNvPr>
          <p:cNvSpPr/>
          <p:nvPr/>
        </p:nvSpPr>
        <p:spPr>
          <a:xfrm>
            <a:off x="2675093" y="1891220"/>
            <a:ext cx="2359024" cy="221513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30191149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1730982" y="1329798"/>
            <a:ext cx="4341877" cy="365522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G</a:t>
            </a:r>
            <a:r>
              <a:rPr kumimoji="1" lang="ko-KR" altLang="en-US" dirty="0"/>
              <a:t>와 </a:t>
            </a:r>
            <a:r>
              <a:rPr kumimoji="1" lang="en-US" altLang="ko-KR" dirty="0"/>
              <a:t>D </a:t>
            </a:r>
            <a:r>
              <a:rPr kumimoji="1" lang="ko-KR" altLang="en-US" dirty="0"/>
              <a:t>학습</a:t>
            </a:r>
          </a:p>
        </p:txBody>
      </p:sp>
      <p:sp>
        <p:nvSpPr>
          <p:cNvPr id="4" name="타원 3"/>
          <p:cNvSpPr/>
          <p:nvPr/>
        </p:nvSpPr>
        <p:spPr>
          <a:xfrm>
            <a:off x="3446325" y="2650316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타원 4"/>
          <p:cNvSpPr/>
          <p:nvPr/>
        </p:nvSpPr>
        <p:spPr>
          <a:xfrm>
            <a:off x="3598725" y="2802716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타원 5"/>
          <p:cNvSpPr/>
          <p:nvPr/>
        </p:nvSpPr>
        <p:spPr>
          <a:xfrm>
            <a:off x="3699790" y="2523850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4006194" y="2714646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3432768" y="2876859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3905128" y="2936027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3699790" y="3081481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4135975" y="2921051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3719480" y="2921051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3800856" y="2729939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2721626" y="3754290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4147703" y="4019420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4288142" y="3237446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4896844" y="2352087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4145212" y="2193465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3047234" y="3000628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2564615" y="2310289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3" name="타원 22"/>
          <p:cNvSpPr/>
          <p:nvPr/>
        </p:nvSpPr>
        <p:spPr>
          <a:xfrm>
            <a:off x="3343283" y="1987279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" name="타원 23"/>
          <p:cNvSpPr/>
          <p:nvPr/>
        </p:nvSpPr>
        <p:spPr>
          <a:xfrm>
            <a:off x="3377146" y="3675900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94B42EB8-AA9E-1141-A6CD-AD1363010539}"/>
              </a:ext>
            </a:extLst>
          </p:cNvPr>
          <p:cNvSpPr/>
          <p:nvPr/>
        </p:nvSpPr>
        <p:spPr>
          <a:xfrm>
            <a:off x="2675093" y="2193465"/>
            <a:ext cx="1896907" cy="191289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80140703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1730982" y="1329798"/>
            <a:ext cx="4341877" cy="365522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G</a:t>
            </a:r>
            <a:r>
              <a:rPr kumimoji="1" lang="ko-KR" altLang="en-US" dirty="0"/>
              <a:t>와 </a:t>
            </a:r>
            <a:r>
              <a:rPr kumimoji="1" lang="en-US" altLang="ko-KR" dirty="0"/>
              <a:t>D </a:t>
            </a:r>
            <a:r>
              <a:rPr kumimoji="1" lang="ko-KR" altLang="en-US" dirty="0"/>
              <a:t>학습</a:t>
            </a:r>
          </a:p>
        </p:txBody>
      </p:sp>
      <p:sp>
        <p:nvSpPr>
          <p:cNvPr id="4" name="타원 3"/>
          <p:cNvSpPr/>
          <p:nvPr/>
        </p:nvSpPr>
        <p:spPr>
          <a:xfrm>
            <a:off x="3446325" y="2650316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타원 4"/>
          <p:cNvSpPr/>
          <p:nvPr/>
        </p:nvSpPr>
        <p:spPr>
          <a:xfrm>
            <a:off x="3598725" y="2802716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타원 5"/>
          <p:cNvSpPr/>
          <p:nvPr/>
        </p:nvSpPr>
        <p:spPr>
          <a:xfrm>
            <a:off x="3699790" y="2523850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4006194" y="2714646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3432768" y="2876859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3905128" y="2936027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3699790" y="3081481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4135975" y="2921051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3719480" y="2921051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3800856" y="2729939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2904166" y="3597510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3949344" y="3798073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4288142" y="3237446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4714060" y="2523850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4019448" y="2379713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3107217" y="2865950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2717494" y="2592977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3" name="타원 22"/>
          <p:cNvSpPr/>
          <p:nvPr/>
        </p:nvSpPr>
        <p:spPr>
          <a:xfrm>
            <a:off x="3340049" y="2265111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" name="타원 23"/>
          <p:cNvSpPr/>
          <p:nvPr/>
        </p:nvSpPr>
        <p:spPr>
          <a:xfrm>
            <a:off x="3446325" y="3597510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94B42EB8-AA9E-1141-A6CD-AD1363010539}"/>
              </a:ext>
            </a:extLst>
          </p:cNvPr>
          <p:cNvSpPr/>
          <p:nvPr/>
        </p:nvSpPr>
        <p:spPr>
          <a:xfrm>
            <a:off x="2675093" y="2193465"/>
            <a:ext cx="1896907" cy="191289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22887056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1730982" y="1329798"/>
            <a:ext cx="4341877" cy="365522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G</a:t>
            </a:r>
            <a:r>
              <a:rPr kumimoji="1" lang="ko-KR" altLang="en-US" dirty="0"/>
              <a:t>와 </a:t>
            </a:r>
            <a:r>
              <a:rPr kumimoji="1" lang="en-US" altLang="ko-KR" dirty="0"/>
              <a:t>D </a:t>
            </a:r>
            <a:r>
              <a:rPr kumimoji="1" lang="ko-KR" altLang="en-US" dirty="0"/>
              <a:t>학습</a:t>
            </a:r>
          </a:p>
        </p:txBody>
      </p:sp>
      <p:sp>
        <p:nvSpPr>
          <p:cNvPr id="4" name="타원 3"/>
          <p:cNvSpPr/>
          <p:nvPr/>
        </p:nvSpPr>
        <p:spPr>
          <a:xfrm>
            <a:off x="3446325" y="2650316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타원 4"/>
          <p:cNvSpPr/>
          <p:nvPr/>
        </p:nvSpPr>
        <p:spPr>
          <a:xfrm>
            <a:off x="3598725" y="2802716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타원 5"/>
          <p:cNvSpPr/>
          <p:nvPr/>
        </p:nvSpPr>
        <p:spPr>
          <a:xfrm>
            <a:off x="3699790" y="2523850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4006194" y="2714646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3432768" y="2876859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3905128" y="2936027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3699790" y="3081481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4135975" y="2921051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3719480" y="2921051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3800856" y="2729939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2904166" y="3597510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3949344" y="3798073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4288142" y="3237446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4714060" y="2523850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4019448" y="2379713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3107217" y="2865950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2717494" y="2592977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3" name="타원 22"/>
          <p:cNvSpPr/>
          <p:nvPr/>
        </p:nvSpPr>
        <p:spPr>
          <a:xfrm>
            <a:off x="3340049" y="2265111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" name="타원 23"/>
          <p:cNvSpPr/>
          <p:nvPr/>
        </p:nvSpPr>
        <p:spPr>
          <a:xfrm>
            <a:off x="3446325" y="3597510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94B42EB8-AA9E-1141-A6CD-AD1363010539}"/>
              </a:ext>
            </a:extLst>
          </p:cNvPr>
          <p:cNvSpPr/>
          <p:nvPr/>
        </p:nvSpPr>
        <p:spPr>
          <a:xfrm>
            <a:off x="2954215" y="2379713"/>
            <a:ext cx="1617785" cy="141836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408070493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1730982" y="1329798"/>
            <a:ext cx="4341877" cy="365522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G</a:t>
            </a:r>
            <a:r>
              <a:rPr kumimoji="1" lang="ko-KR" altLang="en-US" dirty="0"/>
              <a:t>와 </a:t>
            </a:r>
            <a:r>
              <a:rPr kumimoji="1" lang="en-US" altLang="ko-KR" dirty="0"/>
              <a:t>D </a:t>
            </a:r>
            <a:r>
              <a:rPr kumimoji="1" lang="ko-KR" altLang="en-US" dirty="0"/>
              <a:t>학습</a:t>
            </a:r>
          </a:p>
        </p:txBody>
      </p:sp>
      <p:sp>
        <p:nvSpPr>
          <p:cNvPr id="4" name="타원 3"/>
          <p:cNvSpPr/>
          <p:nvPr/>
        </p:nvSpPr>
        <p:spPr>
          <a:xfrm>
            <a:off x="3446325" y="2650316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타원 4"/>
          <p:cNvSpPr/>
          <p:nvPr/>
        </p:nvSpPr>
        <p:spPr>
          <a:xfrm>
            <a:off x="3598725" y="2802716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타원 5"/>
          <p:cNvSpPr/>
          <p:nvPr/>
        </p:nvSpPr>
        <p:spPr>
          <a:xfrm>
            <a:off x="3699790" y="2523850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4006194" y="2714646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3432768" y="2876859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3905128" y="2936027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3699790" y="3081481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4135975" y="2921051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3719480" y="2921051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3800856" y="2729939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3114483" y="3337522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3898822" y="3519120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4200865" y="3163916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4457234" y="2627941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3905447" y="2507326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3312011" y="2864796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2947849" y="2729939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3" name="타원 22"/>
          <p:cNvSpPr/>
          <p:nvPr/>
        </p:nvSpPr>
        <p:spPr>
          <a:xfrm>
            <a:off x="3489107" y="2458116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" name="타원 23"/>
          <p:cNvSpPr/>
          <p:nvPr/>
        </p:nvSpPr>
        <p:spPr>
          <a:xfrm>
            <a:off x="3458517" y="3519120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94B42EB8-AA9E-1141-A6CD-AD1363010539}"/>
              </a:ext>
            </a:extLst>
          </p:cNvPr>
          <p:cNvSpPr/>
          <p:nvPr/>
        </p:nvSpPr>
        <p:spPr>
          <a:xfrm>
            <a:off x="2954215" y="2379713"/>
            <a:ext cx="1617785" cy="141836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4560122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631349-A536-5248-B252-11899256B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KR" altLang="en-US" dirty="0"/>
              <a:t>학습</a:t>
            </a:r>
          </a:p>
        </p:txBody>
      </p:sp>
      <p:pic>
        <p:nvPicPr>
          <p:cNvPr id="4" name="Google Shape;149;p24">
            <a:extLst>
              <a:ext uri="{FF2B5EF4-FFF2-40B4-BE49-F238E27FC236}">
                <a16:creationId xmlns:a16="http://schemas.microsoft.com/office/drawing/2014/main" id="{439E81C7-848B-E244-A177-3477E238E5B6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422867" y="2578737"/>
            <a:ext cx="2335687" cy="1218279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51;p24">
            <a:extLst>
              <a:ext uri="{FF2B5EF4-FFF2-40B4-BE49-F238E27FC236}">
                <a16:creationId xmlns:a16="http://schemas.microsoft.com/office/drawing/2014/main" id="{6C8768C4-E2C8-834E-81D3-65A16231C65F}"/>
              </a:ext>
            </a:extLst>
          </p:cNvPr>
          <p:cNvSpPr txBox="1"/>
          <p:nvPr/>
        </p:nvSpPr>
        <p:spPr>
          <a:xfrm>
            <a:off x="4065602" y="2007700"/>
            <a:ext cx="1018462" cy="450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algn="ctr"/>
            <a:r>
              <a:rPr lang="en-US" altLang="ko" sz="2800" b="1" dirty="0">
                <a:solidFill>
                  <a:schemeClr val="tx1"/>
                </a:solidFill>
              </a:rPr>
              <a:t>DNN</a:t>
            </a:r>
            <a:endParaRPr sz="2800" b="1" dirty="0">
              <a:solidFill>
                <a:schemeClr val="tx1"/>
              </a:solidFill>
            </a:endParaRPr>
          </a:p>
        </p:txBody>
      </p:sp>
      <p:sp>
        <p:nvSpPr>
          <p:cNvPr id="17" name="Google Shape;153;p24">
            <a:extLst>
              <a:ext uri="{FF2B5EF4-FFF2-40B4-BE49-F238E27FC236}">
                <a16:creationId xmlns:a16="http://schemas.microsoft.com/office/drawing/2014/main" id="{77147C68-FB20-4B40-8040-8C0F526462B0}"/>
              </a:ext>
            </a:extLst>
          </p:cNvPr>
          <p:cNvSpPr txBox="1"/>
          <p:nvPr/>
        </p:nvSpPr>
        <p:spPr>
          <a:xfrm>
            <a:off x="6871335" y="2892650"/>
            <a:ext cx="1321689" cy="450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r>
              <a:rPr lang="ko-KR" altLang="en-US" sz="2400" b="1" dirty="0">
                <a:solidFill>
                  <a:schemeClr val="tx1"/>
                </a:solidFill>
              </a:rPr>
              <a:t>고양이</a:t>
            </a:r>
            <a:endParaRPr sz="2400" b="1" dirty="0">
              <a:solidFill>
                <a:schemeClr val="tx1"/>
              </a:solidFill>
            </a:endParaRPr>
          </a:p>
        </p:txBody>
      </p:sp>
      <p:sp>
        <p:nvSpPr>
          <p:cNvPr id="19" name="오른쪽 화살표[R] 18">
            <a:extLst>
              <a:ext uri="{FF2B5EF4-FFF2-40B4-BE49-F238E27FC236}">
                <a16:creationId xmlns:a16="http://schemas.microsoft.com/office/drawing/2014/main" id="{F33DAAF4-6E2C-9345-91DF-6ACACFAA5F94}"/>
              </a:ext>
            </a:extLst>
          </p:cNvPr>
          <p:cNvSpPr/>
          <p:nvPr/>
        </p:nvSpPr>
        <p:spPr>
          <a:xfrm>
            <a:off x="5976616" y="2865101"/>
            <a:ext cx="694944" cy="57607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0" name="오른쪽 화살표[R] 19">
            <a:extLst>
              <a:ext uri="{FF2B5EF4-FFF2-40B4-BE49-F238E27FC236}">
                <a16:creationId xmlns:a16="http://schemas.microsoft.com/office/drawing/2014/main" id="{97E4873C-5B56-4042-B02E-CF0683D32D68}"/>
              </a:ext>
            </a:extLst>
          </p:cNvPr>
          <p:cNvSpPr/>
          <p:nvPr/>
        </p:nvSpPr>
        <p:spPr>
          <a:xfrm>
            <a:off x="2496489" y="2865101"/>
            <a:ext cx="694944" cy="57607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9" name="Google Shape;163;p25">
            <a:extLst>
              <a:ext uri="{FF2B5EF4-FFF2-40B4-BE49-F238E27FC236}">
                <a16:creationId xmlns:a16="http://schemas.microsoft.com/office/drawing/2014/main" id="{65228FE3-DE8D-E04F-9A30-2E3B50FA3BC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670" y="2281343"/>
            <a:ext cx="1831757" cy="174421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4732609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1730982" y="1329798"/>
            <a:ext cx="4341877" cy="365522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G</a:t>
            </a:r>
            <a:r>
              <a:rPr kumimoji="1" lang="ko-KR" altLang="en-US" dirty="0"/>
              <a:t>와 </a:t>
            </a:r>
            <a:r>
              <a:rPr kumimoji="1" lang="en-US" altLang="ko-KR" dirty="0"/>
              <a:t>D </a:t>
            </a:r>
            <a:r>
              <a:rPr kumimoji="1" lang="ko-KR" altLang="en-US" dirty="0"/>
              <a:t>학습</a:t>
            </a:r>
          </a:p>
        </p:txBody>
      </p:sp>
      <p:sp>
        <p:nvSpPr>
          <p:cNvPr id="4" name="타원 3"/>
          <p:cNvSpPr/>
          <p:nvPr/>
        </p:nvSpPr>
        <p:spPr>
          <a:xfrm>
            <a:off x="3446325" y="2650316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타원 4"/>
          <p:cNvSpPr/>
          <p:nvPr/>
        </p:nvSpPr>
        <p:spPr>
          <a:xfrm>
            <a:off x="3598725" y="2802716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타원 5"/>
          <p:cNvSpPr/>
          <p:nvPr/>
        </p:nvSpPr>
        <p:spPr>
          <a:xfrm>
            <a:off x="3699790" y="2523850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4006194" y="2714646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3432768" y="2876859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3905128" y="2936027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3699790" y="3081481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4135975" y="2921051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3719480" y="2921051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3800856" y="2729939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3114483" y="3337522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3898822" y="3519120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4200865" y="3163916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4457234" y="2627941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3905447" y="2507326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3312011" y="2864796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2947849" y="2729939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3" name="타원 22"/>
          <p:cNvSpPr/>
          <p:nvPr/>
        </p:nvSpPr>
        <p:spPr>
          <a:xfrm>
            <a:off x="3489107" y="2458116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" name="타원 23"/>
          <p:cNvSpPr/>
          <p:nvPr/>
        </p:nvSpPr>
        <p:spPr>
          <a:xfrm>
            <a:off x="3458517" y="3519120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94B42EB8-AA9E-1141-A6CD-AD1363010539}"/>
              </a:ext>
            </a:extLst>
          </p:cNvPr>
          <p:cNvSpPr/>
          <p:nvPr/>
        </p:nvSpPr>
        <p:spPr>
          <a:xfrm>
            <a:off x="3197203" y="2458115"/>
            <a:ext cx="1260031" cy="121778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45475530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1730982" y="1329798"/>
            <a:ext cx="4341877" cy="365522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G</a:t>
            </a:r>
            <a:r>
              <a:rPr kumimoji="1" lang="ko-KR" altLang="en-US" dirty="0"/>
              <a:t>와 </a:t>
            </a:r>
            <a:r>
              <a:rPr kumimoji="1" lang="en-US" altLang="ko-KR" dirty="0"/>
              <a:t>D </a:t>
            </a:r>
            <a:r>
              <a:rPr kumimoji="1" lang="ko-KR" altLang="en-US" dirty="0"/>
              <a:t>학습</a:t>
            </a:r>
          </a:p>
        </p:txBody>
      </p:sp>
      <p:sp>
        <p:nvSpPr>
          <p:cNvPr id="4" name="타원 3"/>
          <p:cNvSpPr/>
          <p:nvPr/>
        </p:nvSpPr>
        <p:spPr>
          <a:xfrm>
            <a:off x="3446325" y="2650316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타원 4"/>
          <p:cNvSpPr/>
          <p:nvPr/>
        </p:nvSpPr>
        <p:spPr>
          <a:xfrm>
            <a:off x="3598725" y="2802716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타원 5"/>
          <p:cNvSpPr/>
          <p:nvPr/>
        </p:nvSpPr>
        <p:spPr>
          <a:xfrm>
            <a:off x="3699790" y="2523850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4006194" y="2714646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3432768" y="2876859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3905128" y="2936027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3699790" y="3081481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4135975" y="2921051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3719480" y="2921051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3800856" y="2729939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3388502" y="3114465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3881114" y="3163916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4016025" y="2996512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4220517" y="2718131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3905447" y="2507326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3464612" y="2793847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3145398" y="2754591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3" name="타원 22"/>
          <p:cNvSpPr/>
          <p:nvPr/>
        </p:nvSpPr>
        <p:spPr>
          <a:xfrm>
            <a:off x="3489107" y="2458116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" name="타원 23"/>
          <p:cNvSpPr/>
          <p:nvPr/>
        </p:nvSpPr>
        <p:spPr>
          <a:xfrm>
            <a:off x="3634708" y="3307099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94B42EB8-AA9E-1141-A6CD-AD1363010539}"/>
              </a:ext>
            </a:extLst>
          </p:cNvPr>
          <p:cNvSpPr/>
          <p:nvPr/>
        </p:nvSpPr>
        <p:spPr>
          <a:xfrm>
            <a:off x="3197203" y="2458115"/>
            <a:ext cx="1260031" cy="121778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6883690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1730982" y="1329798"/>
            <a:ext cx="4341877" cy="365522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G</a:t>
            </a:r>
            <a:r>
              <a:rPr kumimoji="1" lang="ko-KR" altLang="en-US" dirty="0"/>
              <a:t>와 </a:t>
            </a:r>
            <a:r>
              <a:rPr kumimoji="1" lang="en-US" altLang="ko-KR" dirty="0"/>
              <a:t>D </a:t>
            </a:r>
            <a:r>
              <a:rPr kumimoji="1" lang="ko-KR" altLang="en-US" dirty="0"/>
              <a:t>학습</a:t>
            </a:r>
          </a:p>
        </p:txBody>
      </p:sp>
      <p:sp>
        <p:nvSpPr>
          <p:cNvPr id="4" name="타원 3"/>
          <p:cNvSpPr/>
          <p:nvPr/>
        </p:nvSpPr>
        <p:spPr>
          <a:xfrm>
            <a:off x="3446325" y="2650316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타원 4"/>
          <p:cNvSpPr/>
          <p:nvPr/>
        </p:nvSpPr>
        <p:spPr>
          <a:xfrm>
            <a:off x="3598725" y="2802716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타원 5"/>
          <p:cNvSpPr/>
          <p:nvPr/>
        </p:nvSpPr>
        <p:spPr>
          <a:xfrm>
            <a:off x="3699790" y="2523850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4006194" y="2714646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3432768" y="2876859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3905128" y="2936027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3699790" y="3081481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4135975" y="2921051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3719480" y="2921051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3800856" y="2729939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3388502" y="3114465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3881114" y="3163916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4016025" y="2996512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4220517" y="2718131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3905447" y="2507326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3464612" y="2793847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3145398" y="2754591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3" name="타원 22"/>
          <p:cNvSpPr/>
          <p:nvPr/>
        </p:nvSpPr>
        <p:spPr>
          <a:xfrm>
            <a:off x="3489107" y="2458116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" name="타원 23"/>
          <p:cNvSpPr/>
          <p:nvPr/>
        </p:nvSpPr>
        <p:spPr>
          <a:xfrm>
            <a:off x="3634708" y="3307099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94B42EB8-AA9E-1141-A6CD-AD1363010539}"/>
              </a:ext>
            </a:extLst>
          </p:cNvPr>
          <p:cNvSpPr/>
          <p:nvPr/>
        </p:nvSpPr>
        <p:spPr>
          <a:xfrm>
            <a:off x="3432768" y="2458116"/>
            <a:ext cx="927957" cy="81312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92797869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1730982" y="1329798"/>
            <a:ext cx="4341877" cy="365522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G</a:t>
            </a:r>
            <a:r>
              <a:rPr kumimoji="1" lang="ko-KR" altLang="en-US" dirty="0"/>
              <a:t>와 </a:t>
            </a:r>
            <a:r>
              <a:rPr kumimoji="1" lang="en-US" altLang="ko-KR" dirty="0"/>
              <a:t>D </a:t>
            </a:r>
            <a:r>
              <a:rPr kumimoji="1" lang="ko-KR" altLang="en-US" dirty="0"/>
              <a:t>학습</a:t>
            </a:r>
          </a:p>
        </p:txBody>
      </p:sp>
      <p:sp>
        <p:nvSpPr>
          <p:cNvPr id="4" name="타원 3"/>
          <p:cNvSpPr/>
          <p:nvPr/>
        </p:nvSpPr>
        <p:spPr>
          <a:xfrm>
            <a:off x="3446325" y="2650316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타원 4"/>
          <p:cNvSpPr/>
          <p:nvPr/>
        </p:nvSpPr>
        <p:spPr>
          <a:xfrm>
            <a:off x="3598725" y="2802716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타원 5"/>
          <p:cNvSpPr/>
          <p:nvPr/>
        </p:nvSpPr>
        <p:spPr>
          <a:xfrm>
            <a:off x="3699790" y="2523850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4006194" y="2714646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3432768" y="2876859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3905128" y="2936027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3699790" y="3081481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4135975" y="2921051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3719480" y="2921051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3800856" y="2729939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3516751" y="2996512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3884836" y="3074902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3995765" y="2895333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4093627" y="2749825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3865747" y="2584216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3593509" y="2775326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3357450" y="2762615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3" name="타원 22"/>
          <p:cNvSpPr/>
          <p:nvPr/>
        </p:nvSpPr>
        <p:spPr>
          <a:xfrm>
            <a:off x="3590478" y="2522020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" name="타원 23"/>
          <p:cNvSpPr/>
          <p:nvPr/>
        </p:nvSpPr>
        <p:spPr>
          <a:xfrm>
            <a:off x="3699790" y="3122776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94B42EB8-AA9E-1141-A6CD-AD1363010539}"/>
              </a:ext>
            </a:extLst>
          </p:cNvPr>
          <p:cNvSpPr/>
          <p:nvPr/>
        </p:nvSpPr>
        <p:spPr>
          <a:xfrm>
            <a:off x="3432768" y="2458116"/>
            <a:ext cx="927957" cy="81312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40139964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1730982" y="1329798"/>
            <a:ext cx="4341877" cy="365522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G</a:t>
            </a:r>
            <a:r>
              <a:rPr kumimoji="1" lang="ko-KR" altLang="en-US" dirty="0"/>
              <a:t>와 </a:t>
            </a:r>
            <a:r>
              <a:rPr kumimoji="1" lang="en-US" altLang="ko-KR" dirty="0"/>
              <a:t>D </a:t>
            </a:r>
            <a:r>
              <a:rPr kumimoji="1" lang="ko-KR" altLang="en-US" dirty="0"/>
              <a:t>학습</a:t>
            </a:r>
          </a:p>
        </p:txBody>
      </p:sp>
      <p:sp>
        <p:nvSpPr>
          <p:cNvPr id="4" name="타원 3"/>
          <p:cNvSpPr/>
          <p:nvPr/>
        </p:nvSpPr>
        <p:spPr>
          <a:xfrm>
            <a:off x="3446325" y="2650316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타원 4"/>
          <p:cNvSpPr/>
          <p:nvPr/>
        </p:nvSpPr>
        <p:spPr>
          <a:xfrm>
            <a:off x="3598725" y="2802716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타원 5"/>
          <p:cNvSpPr/>
          <p:nvPr/>
        </p:nvSpPr>
        <p:spPr>
          <a:xfrm>
            <a:off x="3699790" y="2523850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4006194" y="2714646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3432768" y="2876859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3905128" y="2936027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3699790" y="3081481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4135975" y="2921051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3719480" y="2921051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3800856" y="2729939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3516751" y="2996512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3884836" y="3074902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3995765" y="2895333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4093627" y="2749825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3865747" y="2584216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3593509" y="2775326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3357450" y="2762615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3" name="타원 22"/>
          <p:cNvSpPr/>
          <p:nvPr/>
        </p:nvSpPr>
        <p:spPr>
          <a:xfrm>
            <a:off x="3590478" y="2522020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" name="타원 23"/>
          <p:cNvSpPr/>
          <p:nvPr/>
        </p:nvSpPr>
        <p:spPr>
          <a:xfrm>
            <a:off x="3699790" y="3122776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94B42EB8-AA9E-1141-A6CD-AD1363010539}"/>
              </a:ext>
            </a:extLst>
          </p:cNvPr>
          <p:cNvSpPr/>
          <p:nvPr/>
        </p:nvSpPr>
        <p:spPr>
          <a:xfrm>
            <a:off x="3432769" y="2522021"/>
            <a:ext cx="832988" cy="67779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20415435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1730982" y="1329798"/>
            <a:ext cx="4341877" cy="365522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D</a:t>
            </a:r>
            <a:r>
              <a:rPr kumimoji="1" lang="ko-KR" altLang="en-US" dirty="0"/>
              <a:t>의 학습 결과</a:t>
            </a:r>
          </a:p>
        </p:txBody>
      </p:sp>
      <p:sp>
        <p:nvSpPr>
          <p:cNvPr id="4" name="타원 3"/>
          <p:cNvSpPr/>
          <p:nvPr/>
        </p:nvSpPr>
        <p:spPr>
          <a:xfrm>
            <a:off x="3446325" y="2650316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타원 4"/>
          <p:cNvSpPr/>
          <p:nvPr/>
        </p:nvSpPr>
        <p:spPr>
          <a:xfrm>
            <a:off x="3598725" y="2802716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타원 5"/>
          <p:cNvSpPr/>
          <p:nvPr/>
        </p:nvSpPr>
        <p:spPr>
          <a:xfrm>
            <a:off x="3699790" y="2523850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4006194" y="2714646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3432768" y="2876859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3905128" y="2936027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3699790" y="3081481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4135975" y="2921051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3719480" y="2921051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3800856" y="2729939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94B42EB8-AA9E-1141-A6CD-AD1363010539}"/>
              </a:ext>
            </a:extLst>
          </p:cNvPr>
          <p:cNvSpPr/>
          <p:nvPr/>
        </p:nvSpPr>
        <p:spPr>
          <a:xfrm>
            <a:off x="3432769" y="2522021"/>
            <a:ext cx="832988" cy="67779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26" name="텍스트 개체 틀 2">
            <a:extLst>
              <a:ext uri="{FF2B5EF4-FFF2-40B4-BE49-F238E27FC236}">
                <a16:creationId xmlns:a16="http://schemas.microsoft.com/office/drawing/2014/main" id="{6FB68740-2715-D745-A830-36EA968CBB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30982" y="3453122"/>
            <a:ext cx="4073917" cy="1115602"/>
          </a:xfrm>
        </p:spPr>
        <p:txBody>
          <a:bodyPr/>
          <a:lstStyle/>
          <a:p>
            <a:r>
              <a:rPr kumimoji="1" lang="ko-KR" altLang="en-US" sz="2400" dirty="0">
                <a:solidFill>
                  <a:schemeClr val="bg2"/>
                </a:solidFill>
              </a:rPr>
              <a:t>주어진 데이터에 대한 </a:t>
            </a:r>
            <a:r>
              <a:rPr kumimoji="1" lang="en-US" altLang="ko-KR" sz="2400" dirty="0">
                <a:solidFill>
                  <a:schemeClr val="bg2"/>
                </a:solidFill>
              </a:rPr>
              <a:t>boundary</a:t>
            </a:r>
            <a:r>
              <a:rPr kumimoji="1" lang="ko-KR" altLang="en-US" sz="2400" dirty="0" err="1">
                <a:solidFill>
                  <a:schemeClr val="bg2"/>
                </a:solidFill>
              </a:rPr>
              <a:t>를</a:t>
            </a:r>
            <a:r>
              <a:rPr kumimoji="1" lang="ko-KR" altLang="en-US" sz="2400" dirty="0">
                <a:solidFill>
                  <a:schemeClr val="bg2"/>
                </a:solidFill>
              </a:rPr>
              <a:t> 얻을 수 있다</a:t>
            </a:r>
            <a:r>
              <a:rPr kumimoji="1" lang="en-US" altLang="ko-KR" sz="2400" dirty="0">
                <a:solidFill>
                  <a:schemeClr val="bg2"/>
                </a:solidFill>
              </a:rPr>
              <a:t>.</a:t>
            </a:r>
            <a:endParaRPr kumimoji="1" lang="ko-KR" altLang="en-US" sz="24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589164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1730982" y="1329798"/>
            <a:ext cx="4341877" cy="365522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G</a:t>
            </a:r>
            <a:r>
              <a:rPr kumimoji="1" lang="ko-KR" altLang="en-US" dirty="0"/>
              <a:t>의 학습 결과</a:t>
            </a:r>
          </a:p>
        </p:txBody>
      </p:sp>
      <p:sp>
        <p:nvSpPr>
          <p:cNvPr id="5" name="타원 4"/>
          <p:cNvSpPr/>
          <p:nvPr/>
        </p:nvSpPr>
        <p:spPr>
          <a:xfrm>
            <a:off x="3598725" y="2802716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3699790" y="3081481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3516751" y="2996512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3884836" y="3074902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3995765" y="2895333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4093627" y="2749825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3865747" y="2584216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3593509" y="2775326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3357450" y="2762615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3" name="타원 22"/>
          <p:cNvSpPr/>
          <p:nvPr/>
        </p:nvSpPr>
        <p:spPr>
          <a:xfrm>
            <a:off x="3590478" y="2522020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" name="타원 23"/>
          <p:cNvSpPr/>
          <p:nvPr/>
        </p:nvSpPr>
        <p:spPr>
          <a:xfrm>
            <a:off x="3699790" y="3122776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94B42EB8-AA9E-1141-A6CD-AD1363010539}"/>
              </a:ext>
            </a:extLst>
          </p:cNvPr>
          <p:cNvSpPr/>
          <p:nvPr/>
        </p:nvSpPr>
        <p:spPr>
          <a:xfrm>
            <a:off x="3432769" y="2522021"/>
            <a:ext cx="832988" cy="67779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26" name="텍스트 개체 틀 2">
            <a:extLst>
              <a:ext uri="{FF2B5EF4-FFF2-40B4-BE49-F238E27FC236}">
                <a16:creationId xmlns:a16="http://schemas.microsoft.com/office/drawing/2014/main" id="{F15ECF42-BBDE-AC49-8FA8-C759A30639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30982" y="3453122"/>
            <a:ext cx="4073917" cy="1115602"/>
          </a:xfrm>
        </p:spPr>
        <p:txBody>
          <a:bodyPr/>
          <a:lstStyle/>
          <a:p>
            <a:r>
              <a:rPr kumimoji="1" lang="ko-KR" altLang="en-US" sz="2400" dirty="0">
                <a:solidFill>
                  <a:schemeClr val="bg2"/>
                </a:solidFill>
              </a:rPr>
              <a:t>주어진 데이터와 동일한 분포의 데이터를 생성할 수 있다</a:t>
            </a:r>
            <a:r>
              <a:rPr kumimoji="1" lang="en-US" altLang="ko-KR" sz="2400" dirty="0">
                <a:solidFill>
                  <a:schemeClr val="bg2"/>
                </a:solidFill>
              </a:rPr>
              <a:t>.</a:t>
            </a:r>
            <a:endParaRPr kumimoji="1" lang="ko-KR" altLang="en-US" sz="24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122469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GAN</a:t>
            </a:r>
            <a:endParaRPr kumimoji="1"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sz="2400" dirty="0"/>
              <a:t>One Class </a:t>
            </a:r>
            <a:r>
              <a:rPr kumimoji="1" lang="ko-KR" altLang="en-US" sz="2400" dirty="0"/>
              <a:t>학습이 가능한다</a:t>
            </a:r>
            <a:r>
              <a:rPr kumimoji="1" lang="en-US" altLang="ko-KR" sz="2400" dirty="0"/>
              <a:t>.</a:t>
            </a:r>
          </a:p>
          <a:p>
            <a:r>
              <a:rPr kumimoji="1" lang="ko-KR" altLang="en-US" sz="2400" dirty="0"/>
              <a:t>정상데이터만으로 학습이 가능하다</a:t>
            </a:r>
            <a:r>
              <a:rPr kumimoji="1" lang="en-US" altLang="ko-KR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409334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MNIST</a:t>
            </a:r>
            <a:r>
              <a:rPr kumimoji="1" lang="ko-KR" altLang="en-US"/>
              <a:t> 데이터로 학습한 </a:t>
            </a:r>
            <a:r>
              <a:rPr kumimoji="1" lang="en-US" altLang="ko-KR"/>
              <a:t>GAN</a:t>
            </a:r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sz="2400"/>
              <a:t>Generator</a:t>
            </a:r>
            <a:r>
              <a:rPr kumimoji="1" lang="ko-KR" altLang="en-US" sz="2400"/>
              <a:t>는 정상과 비슷한</a:t>
            </a:r>
            <a:r>
              <a:rPr kumimoji="1" lang="en-US" altLang="ko-KR" sz="2400"/>
              <a:t>(MNIST</a:t>
            </a:r>
            <a:r>
              <a:rPr kumimoji="1" lang="ko-KR" altLang="en-US" sz="2400"/>
              <a:t> 같은</a:t>
            </a:r>
            <a:r>
              <a:rPr kumimoji="1" lang="en-US" altLang="ko-KR" sz="2400"/>
              <a:t>)</a:t>
            </a:r>
            <a:r>
              <a:rPr kumimoji="1" lang="ko-KR" altLang="en-US" sz="2400"/>
              <a:t> 영상을 생성</a:t>
            </a:r>
            <a:endParaRPr kumimoji="1" lang="en-US" altLang="ko-KR" sz="240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7081" y="2336657"/>
            <a:ext cx="4595388" cy="2654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51309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MNIST</a:t>
            </a:r>
            <a:r>
              <a:rPr kumimoji="1" lang="ko-KR" altLang="en-US"/>
              <a:t> 데이터로 학습한 </a:t>
            </a:r>
            <a:r>
              <a:rPr kumimoji="1" lang="en-US" altLang="ko-KR"/>
              <a:t>GAN</a:t>
            </a:r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sz="2400"/>
              <a:t>Discriminator</a:t>
            </a:r>
            <a:r>
              <a:rPr kumimoji="1" lang="ko-KR" altLang="en-US" sz="2400"/>
              <a:t>는 정상</a:t>
            </a:r>
            <a:r>
              <a:rPr kumimoji="1" lang="en-US" altLang="ko-KR" sz="2400"/>
              <a:t>/</a:t>
            </a:r>
            <a:r>
              <a:rPr kumimoji="1" lang="ko-KR" altLang="en-US" sz="2400"/>
              <a:t>비정상</a:t>
            </a:r>
            <a:r>
              <a:rPr kumimoji="1" lang="en-US" altLang="ko-KR" sz="2400"/>
              <a:t>(</a:t>
            </a:r>
            <a:r>
              <a:rPr kumimoji="1" lang="ko-KR" altLang="en-US" sz="2400"/>
              <a:t>진짜 </a:t>
            </a:r>
            <a:r>
              <a:rPr kumimoji="1" lang="en-US" altLang="ko-KR" sz="2400"/>
              <a:t>MNIST</a:t>
            </a:r>
            <a:r>
              <a:rPr kumimoji="1" lang="ko-KR" altLang="en-US" sz="2400"/>
              <a:t> 혹은 가짜</a:t>
            </a:r>
            <a:r>
              <a:rPr kumimoji="1" lang="en-US" altLang="ko-KR" sz="2400"/>
              <a:t>)</a:t>
            </a:r>
            <a:r>
              <a:rPr kumimoji="1" lang="ko-KR" altLang="en-US" sz="2400"/>
              <a:t>을 분류</a:t>
            </a:r>
            <a:endParaRPr kumimoji="1" lang="en-US" altLang="ko-KR" sz="240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7081" y="2336657"/>
            <a:ext cx="4595388" cy="2654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3171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631349-A536-5248-B252-11899256B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KR" altLang="en-US" dirty="0"/>
              <a:t>학습</a:t>
            </a:r>
          </a:p>
        </p:txBody>
      </p:sp>
      <p:pic>
        <p:nvPicPr>
          <p:cNvPr id="4" name="Google Shape;149;p24">
            <a:extLst>
              <a:ext uri="{FF2B5EF4-FFF2-40B4-BE49-F238E27FC236}">
                <a16:creationId xmlns:a16="http://schemas.microsoft.com/office/drawing/2014/main" id="{439E81C7-848B-E244-A177-3477E238E5B6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422867" y="2578737"/>
            <a:ext cx="2335687" cy="1218279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51;p24">
            <a:extLst>
              <a:ext uri="{FF2B5EF4-FFF2-40B4-BE49-F238E27FC236}">
                <a16:creationId xmlns:a16="http://schemas.microsoft.com/office/drawing/2014/main" id="{6C8768C4-E2C8-834E-81D3-65A16231C65F}"/>
              </a:ext>
            </a:extLst>
          </p:cNvPr>
          <p:cNvSpPr txBox="1"/>
          <p:nvPr/>
        </p:nvSpPr>
        <p:spPr>
          <a:xfrm>
            <a:off x="4065602" y="2007700"/>
            <a:ext cx="1018462" cy="450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algn="ctr"/>
            <a:r>
              <a:rPr lang="en-US" altLang="ko" sz="2800" b="1" dirty="0">
                <a:solidFill>
                  <a:schemeClr val="tx1"/>
                </a:solidFill>
              </a:rPr>
              <a:t>DNN</a:t>
            </a:r>
            <a:endParaRPr sz="2800" b="1" dirty="0">
              <a:solidFill>
                <a:schemeClr val="tx1"/>
              </a:solidFill>
            </a:endParaRPr>
          </a:p>
        </p:txBody>
      </p:sp>
      <p:sp>
        <p:nvSpPr>
          <p:cNvPr id="17" name="Google Shape;153;p24">
            <a:extLst>
              <a:ext uri="{FF2B5EF4-FFF2-40B4-BE49-F238E27FC236}">
                <a16:creationId xmlns:a16="http://schemas.microsoft.com/office/drawing/2014/main" id="{77147C68-FB20-4B40-8040-8C0F526462B0}"/>
              </a:ext>
            </a:extLst>
          </p:cNvPr>
          <p:cNvSpPr txBox="1"/>
          <p:nvPr/>
        </p:nvSpPr>
        <p:spPr>
          <a:xfrm>
            <a:off x="6871335" y="2892650"/>
            <a:ext cx="1321689" cy="450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r>
              <a:rPr lang="ko-KR" altLang="en-US" sz="2400" b="1" dirty="0">
                <a:solidFill>
                  <a:schemeClr val="tx1"/>
                </a:solidFill>
              </a:rPr>
              <a:t>강아지</a:t>
            </a:r>
            <a:endParaRPr sz="2400" b="1" dirty="0">
              <a:solidFill>
                <a:schemeClr val="tx1"/>
              </a:solidFill>
            </a:endParaRPr>
          </a:p>
        </p:txBody>
      </p:sp>
      <p:sp>
        <p:nvSpPr>
          <p:cNvPr id="19" name="오른쪽 화살표[R] 18">
            <a:extLst>
              <a:ext uri="{FF2B5EF4-FFF2-40B4-BE49-F238E27FC236}">
                <a16:creationId xmlns:a16="http://schemas.microsoft.com/office/drawing/2014/main" id="{F33DAAF4-6E2C-9345-91DF-6ACACFAA5F94}"/>
              </a:ext>
            </a:extLst>
          </p:cNvPr>
          <p:cNvSpPr/>
          <p:nvPr/>
        </p:nvSpPr>
        <p:spPr>
          <a:xfrm>
            <a:off x="5976616" y="2865101"/>
            <a:ext cx="694944" cy="57607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0" name="오른쪽 화살표[R] 19">
            <a:extLst>
              <a:ext uri="{FF2B5EF4-FFF2-40B4-BE49-F238E27FC236}">
                <a16:creationId xmlns:a16="http://schemas.microsoft.com/office/drawing/2014/main" id="{97E4873C-5B56-4042-B02E-CF0683D32D68}"/>
              </a:ext>
            </a:extLst>
          </p:cNvPr>
          <p:cNvSpPr/>
          <p:nvPr/>
        </p:nvSpPr>
        <p:spPr>
          <a:xfrm>
            <a:off x="2496489" y="2865101"/>
            <a:ext cx="694944" cy="57607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0" name="Google Shape;176;p26">
            <a:extLst>
              <a:ext uri="{FF2B5EF4-FFF2-40B4-BE49-F238E27FC236}">
                <a16:creationId xmlns:a16="http://schemas.microsoft.com/office/drawing/2014/main" id="{52755F59-23AA-114C-8DAF-0725C8DA979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942" y="2329483"/>
            <a:ext cx="1737113" cy="171678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3104547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고양이 데이터로 학습한 </a:t>
            </a:r>
            <a:r>
              <a:rPr kumimoji="1" lang="en-US" altLang="ko-KR"/>
              <a:t>GAN</a:t>
            </a:r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sz="2400"/>
              <a:t>학습이 완료된 </a:t>
            </a:r>
            <a:r>
              <a:rPr kumimoji="1" lang="en-US" altLang="ko-KR" sz="2400"/>
              <a:t>Discriminator</a:t>
            </a:r>
            <a:r>
              <a:rPr kumimoji="1" lang="ko-KR" altLang="en-US" sz="2400"/>
              <a:t>는 고양이 혹은 이외를 분류</a:t>
            </a:r>
            <a:endParaRPr kumimoji="1" lang="en-US" altLang="ko-KR" sz="240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7081" y="2336657"/>
            <a:ext cx="4595388" cy="265476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3708" y="2458011"/>
            <a:ext cx="1198881" cy="134396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6873" y="4206239"/>
            <a:ext cx="478534" cy="46983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3312" y="2755334"/>
            <a:ext cx="432095" cy="516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59938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GAN</a:t>
            </a:r>
            <a:r>
              <a:rPr kumimoji="1" lang="ko-KR" altLang="en-US"/>
              <a:t>으로 해결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sz="2400"/>
              <a:t>GAN</a:t>
            </a:r>
            <a:r>
              <a:rPr kumimoji="1" lang="ko-KR" altLang="en-US" sz="2400"/>
              <a:t>으로 </a:t>
            </a:r>
            <a:r>
              <a:rPr kumimoji="1" lang="en-US" altLang="ko-KR" sz="2400"/>
              <a:t>one or other else</a:t>
            </a:r>
            <a:r>
              <a:rPr kumimoji="1" lang="ko-KR" altLang="en-US" sz="2400"/>
              <a:t>를 해결할 수 있다</a:t>
            </a:r>
            <a:r>
              <a:rPr kumimoji="1" lang="en-US" altLang="ko-KR" sz="2400"/>
              <a:t>.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7081" y="2336657"/>
            <a:ext cx="4595388" cy="265476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3708" y="2458011"/>
            <a:ext cx="1198881" cy="134396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6873" y="4206239"/>
            <a:ext cx="478534" cy="46983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3312" y="2755334"/>
            <a:ext cx="432095" cy="516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97937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G</a:t>
            </a:r>
            <a:r>
              <a:rPr kumimoji="1" lang="ko-KR" altLang="en-US" dirty="0"/>
              <a:t>의 입출력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sz="2400" dirty="0"/>
              <a:t>latent space -&gt; real space </a:t>
            </a:r>
            <a:r>
              <a:rPr kumimoji="1" lang="ko-KR" altLang="en-US" sz="2400" dirty="0"/>
              <a:t>매핑</a:t>
            </a:r>
            <a:endParaRPr kumimoji="1" lang="en-US" altLang="ko-KR" sz="2400" dirty="0"/>
          </a:p>
          <a:p>
            <a:pPr marL="114300" indent="0">
              <a:buNone/>
            </a:pPr>
            <a:endParaRPr kumimoji="1" lang="en-US" altLang="ko-KR" sz="2400" dirty="0"/>
          </a:p>
          <a:p>
            <a:endParaRPr kumimoji="1" lang="en-US" altLang="ko-KR" sz="2400" dirty="0"/>
          </a:p>
          <a:p>
            <a:r>
              <a:rPr kumimoji="1" lang="en-US" altLang="ko-KR" sz="2400" dirty="0" err="1"/>
              <a:t>AutoEncoder</a:t>
            </a:r>
            <a:r>
              <a:rPr kumimoji="1" lang="ko-KR" altLang="en-US" sz="2400" dirty="0"/>
              <a:t>의 </a:t>
            </a:r>
            <a:r>
              <a:rPr kumimoji="1" lang="en-US" altLang="ko-KR" sz="2400" dirty="0"/>
              <a:t>decoder</a:t>
            </a:r>
            <a:r>
              <a:rPr kumimoji="1" lang="ko-KR" altLang="en-US" sz="2400" dirty="0"/>
              <a:t>에 해당</a:t>
            </a:r>
            <a:endParaRPr kumimoji="1" lang="en-US" altLang="ko-KR" sz="24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AE83970-FBB3-B74F-BDB0-98F06BC7D6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2001" y="3260308"/>
            <a:ext cx="4528062" cy="165411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5445ACE-499B-8E4F-B1EC-29EC959D2C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3352" y="2149193"/>
            <a:ext cx="3111500" cy="7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12653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387900" y="1489824"/>
            <a:ext cx="8368200" cy="1359254"/>
          </a:xfrm>
        </p:spPr>
        <p:txBody>
          <a:bodyPr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7200" dirty="0"/>
              <a:t>모델들</a:t>
            </a:r>
          </a:p>
        </p:txBody>
      </p:sp>
    </p:spTree>
    <p:extLst>
      <p:ext uri="{BB962C8B-B14F-4D97-AF65-F5344CB8AC3E}">
        <p14:creationId xmlns:p14="http://schemas.microsoft.com/office/powerpoint/2010/main" val="125896328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err="1"/>
              <a:t>AutoEncoder</a:t>
            </a:r>
            <a:r>
              <a:rPr kumimoji="1" lang="en-US" altLang="ko-KR" dirty="0"/>
              <a:t> as Feature Extractor</a:t>
            </a:r>
            <a:endParaRPr kumimoji="1" lang="ko-KR" altLang="en-US" dirty="0"/>
          </a:p>
        </p:txBody>
      </p:sp>
      <p:sp>
        <p:nvSpPr>
          <p:cNvPr id="25" name="텍스트 개체 틀 2"/>
          <p:cNvSpPr>
            <a:spLocks noGrp="1"/>
          </p:cNvSpPr>
          <p:nvPr>
            <p:ph type="body" idx="1"/>
          </p:nvPr>
        </p:nvSpPr>
        <p:spPr>
          <a:xfrm>
            <a:off x="387900" y="1489824"/>
            <a:ext cx="8368200" cy="3078900"/>
          </a:xfrm>
        </p:spPr>
        <p:txBody>
          <a:bodyPr/>
          <a:lstStyle/>
          <a:p>
            <a:r>
              <a:rPr kumimoji="1" lang="en-US" altLang="ko-KR" sz="2400" dirty="0" err="1"/>
              <a:t>AutoEncoder</a:t>
            </a:r>
            <a:r>
              <a:rPr kumimoji="1" lang="ko-KR" altLang="en-US" sz="2400" dirty="0"/>
              <a:t>의 </a:t>
            </a:r>
            <a:r>
              <a:rPr kumimoji="1" lang="en-US" altLang="ko-KR" sz="2400" dirty="0"/>
              <a:t>Encoder</a:t>
            </a:r>
            <a:r>
              <a:rPr kumimoji="1" lang="ko-KR" altLang="en-US" sz="2400" dirty="0" err="1"/>
              <a:t>를</a:t>
            </a:r>
            <a:r>
              <a:rPr kumimoji="1" lang="ko-KR" altLang="en-US" sz="2400" dirty="0"/>
              <a:t> </a:t>
            </a:r>
            <a:r>
              <a:rPr kumimoji="1" lang="en-US" altLang="ko-KR" sz="2400" dirty="0"/>
              <a:t>feature extractor</a:t>
            </a:r>
            <a:r>
              <a:rPr kumimoji="1" lang="ko-KR" altLang="en-US" sz="2400" dirty="0"/>
              <a:t>로 사용</a:t>
            </a:r>
            <a:endParaRPr kumimoji="1" lang="en-US" altLang="ko-KR" sz="2400" dirty="0"/>
          </a:p>
          <a:p>
            <a:r>
              <a:rPr kumimoji="1" lang="ko-KR" altLang="en-US" sz="2400" dirty="0"/>
              <a:t>추출한 </a:t>
            </a:r>
            <a:r>
              <a:rPr kumimoji="1" lang="en-US" altLang="ko-KR" sz="2400" dirty="0"/>
              <a:t>feature</a:t>
            </a:r>
            <a:r>
              <a:rPr kumimoji="1" lang="ko-KR" altLang="en-US" sz="2400" dirty="0" err="1"/>
              <a:t>를</a:t>
            </a:r>
            <a:r>
              <a:rPr kumimoji="1" lang="ko-KR" altLang="en-US" sz="2400" dirty="0"/>
              <a:t> 기존 </a:t>
            </a:r>
            <a:r>
              <a:rPr kumimoji="1" lang="ko-KR" altLang="en-US" sz="2400" dirty="0" err="1"/>
              <a:t>이상탐지</a:t>
            </a:r>
            <a:r>
              <a:rPr kumimoji="1" lang="ko-KR" altLang="en-US" sz="2400" dirty="0"/>
              <a:t> 방법의 입력으로 사용</a:t>
            </a:r>
            <a:endParaRPr kumimoji="1" lang="en-US" altLang="ko-KR" sz="2400" dirty="0"/>
          </a:p>
          <a:p>
            <a:r>
              <a:rPr kumimoji="1" lang="en-US" altLang="ko-KR" sz="2400" dirty="0"/>
              <a:t>Encoder + SVM(2016)</a:t>
            </a:r>
          </a:p>
          <a:p>
            <a:endParaRPr kumimoji="1" lang="en-US" altLang="ko-KR" sz="2400" dirty="0"/>
          </a:p>
          <a:p>
            <a:endParaRPr kumimoji="1" lang="en-US" altLang="ko-KR" sz="2400" dirty="0"/>
          </a:p>
          <a:p>
            <a:r>
              <a:rPr kumimoji="1" lang="en-US" altLang="ko-KR" sz="2400" dirty="0"/>
              <a:t>Encoder + DNN(2018)</a:t>
            </a:r>
          </a:p>
          <a:p>
            <a:endParaRPr kumimoji="1" lang="en-US" altLang="ko-KR" sz="24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3D12038-99C9-D943-8C0A-EA7213F6F0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0645" y="3866357"/>
            <a:ext cx="3727486" cy="106499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5CF61D0E-5356-4045-9296-2F78853BA6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0211" y="2571750"/>
            <a:ext cx="4796418" cy="931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06206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텍스트 개체 틀 2"/>
          <p:cNvSpPr>
            <a:spLocks noGrp="1"/>
          </p:cNvSpPr>
          <p:nvPr>
            <p:ph type="body" idx="1"/>
          </p:nvPr>
        </p:nvSpPr>
        <p:spPr>
          <a:xfrm>
            <a:off x="387900" y="1489824"/>
            <a:ext cx="8368200" cy="3078900"/>
          </a:xfrm>
        </p:spPr>
        <p:txBody>
          <a:bodyPr/>
          <a:lstStyle/>
          <a:p>
            <a:r>
              <a:rPr kumimoji="1" lang="en-US" altLang="ko-KR" sz="2400" dirty="0" err="1"/>
              <a:t>BiGAN</a:t>
            </a:r>
            <a:r>
              <a:rPr kumimoji="1" lang="en-US" altLang="ko-KR" sz="2400" dirty="0"/>
              <a:t>, 2017</a:t>
            </a:r>
          </a:p>
          <a:p>
            <a:endParaRPr kumimoji="1" lang="en-US" altLang="ko-KR" sz="2400" dirty="0"/>
          </a:p>
          <a:p>
            <a:endParaRPr kumimoji="1" lang="en-US" altLang="ko-KR" sz="2400" dirty="0"/>
          </a:p>
          <a:p>
            <a:endParaRPr kumimoji="1" lang="en-US" altLang="ko-KR" sz="2400" dirty="0"/>
          </a:p>
          <a:p>
            <a:endParaRPr kumimoji="1" lang="en-US" altLang="ko-KR" sz="2400" dirty="0"/>
          </a:p>
          <a:p>
            <a:r>
              <a:rPr kumimoji="1" lang="en-US" altLang="ko-KR" sz="2400" dirty="0"/>
              <a:t>EGBAD, 2018</a:t>
            </a:r>
          </a:p>
          <a:p>
            <a:pPr lvl="1"/>
            <a:r>
              <a:rPr kumimoji="1" lang="en-US" altLang="ko-KR" sz="2000" dirty="0" err="1"/>
              <a:t>BiGAN</a:t>
            </a:r>
            <a:r>
              <a:rPr kumimoji="1" lang="ko-KR" altLang="en-US" sz="2000" dirty="0"/>
              <a:t>을 </a:t>
            </a:r>
            <a:r>
              <a:rPr kumimoji="1" lang="en-US" altLang="ko-KR" sz="2000" dirty="0"/>
              <a:t>MNIST</a:t>
            </a:r>
            <a:r>
              <a:rPr kumimoji="1" lang="ko-KR" altLang="en-US" sz="2000" dirty="0"/>
              <a:t>에 적용한 것</a:t>
            </a:r>
            <a:r>
              <a:rPr kumimoji="1" lang="en-US" altLang="ko-KR" sz="2000" dirty="0"/>
              <a:t>. D</a:t>
            </a:r>
            <a:r>
              <a:rPr kumimoji="1" lang="ko-KR" altLang="en-US" sz="2000" dirty="0" err="1"/>
              <a:t>를</a:t>
            </a:r>
            <a:r>
              <a:rPr kumimoji="1" lang="ko-KR" altLang="en-US" sz="2000" dirty="0"/>
              <a:t> </a:t>
            </a:r>
            <a:r>
              <a:rPr kumimoji="1" lang="ko-KR" altLang="en-US" sz="2000" dirty="0" err="1"/>
              <a:t>이상탐지에</a:t>
            </a:r>
            <a:r>
              <a:rPr kumimoji="1" lang="ko-KR" altLang="en-US" sz="2000" dirty="0"/>
              <a:t> 사용</a:t>
            </a:r>
            <a:endParaRPr kumimoji="1" lang="en-US" altLang="ko-KR" sz="2000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err="1"/>
              <a:t>BiGAN</a:t>
            </a:r>
            <a:r>
              <a:rPr kumimoji="1" lang="en-US" altLang="ko-KR" dirty="0"/>
              <a:t>, EGBAD</a:t>
            </a:r>
            <a:endParaRPr kumimoji="1"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B954ED4-CA55-7449-8CCB-B5D80A6EEB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350" y="2085653"/>
            <a:ext cx="3469969" cy="1355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74821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텍스트 개체 틀 2"/>
          <p:cNvSpPr>
            <a:spLocks noGrp="1"/>
          </p:cNvSpPr>
          <p:nvPr>
            <p:ph type="body" idx="1"/>
          </p:nvPr>
        </p:nvSpPr>
        <p:spPr>
          <a:xfrm>
            <a:off x="387900" y="1489824"/>
            <a:ext cx="8368200" cy="3078900"/>
          </a:xfrm>
        </p:spPr>
        <p:txBody>
          <a:bodyPr/>
          <a:lstStyle/>
          <a:p>
            <a:r>
              <a:rPr kumimoji="1" lang="en-US" altLang="ko-KR" sz="2400" dirty="0" err="1"/>
              <a:t>BiGAN</a:t>
            </a:r>
            <a:r>
              <a:rPr kumimoji="1" lang="ko-KR" altLang="en-US" sz="2400" dirty="0"/>
              <a:t>의 </a:t>
            </a:r>
            <a:r>
              <a:rPr kumimoji="1" lang="ko-KR" altLang="en-US" sz="2400" dirty="0" err="1"/>
              <a:t>개선판</a:t>
            </a:r>
            <a:r>
              <a:rPr kumimoji="1" lang="en-US" altLang="ko-KR" sz="2400" dirty="0"/>
              <a:t>, 2018</a:t>
            </a:r>
          </a:p>
          <a:p>
            <a:endParaRPr kumimoji="1" lang="en-US" altLang="ko-KR" sz="2400" dirty="0"/>
          </a:p>
          <a:p>
            <a:endParaRPr kumimoji="1" lang="en-US" altLang="ko-KR" sz="2400" dirty="0"/>
          </a:p>
          <a:p>
            <a:endParaRPr kumimoji="1" lang="en-US" altLang="ko-KR" sz="2400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ALAD</a:t>
            </a:r>
            <a:endParaRPr kumimoji="1"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99C2561-DD31-B449-9157-1EF9C80950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6409" y="2332814"/>
            <a:ext cx="4286036" cy="2352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61029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err="1"/>
              <a:t>AnoGAN</a:t>
            </a:r>
            <a:endParaRPr kumimoji="1" lang="ko-KR" altLang="en-US" dirty="0"/>
          </a:p>
        </p:txBody>
      </p:sp>
      <p:sp>
        <p:nvSpPr>
          <p:cNvPr id="25" name="텍스트 개체 틀 2"/>
          <p:cNvSpPr>
            <a:spLocks noGrp="1"/>
          </p:cNvSpPr>
          <p:nvPr>
            <p:ph type="body" idx="1"/>
          </p:nvPr>
        </p:nvSpPr>
        <p:spPr>
          <a:xfrm>
            <a:off x="387900" y="1489824"/>
            <a:ext cx="8368200" cy="3078900"/>
          </a:xfrm>
        </p:spPr>
        <p:txBody>
          <a:bodyPr/>
          <a:lstStyle/>
          <a:p>
            <a:r>
              <a:rPr kumimoji="1" lang="en-US" altLang="ko-KR" sz="2400" dirty="0"/>
              <a:t>2017</a:t>
            </a:r>
          </a:p>
          <a:p>
            <a:r>
              <a:rPr kumimoji="1" lang="ko-KR" altLang="en-US" sz="2400" dirty="0"/>
              <a:t>영역까지 탐지</a:t>
            </a:r>
            <a:r>
              <a:rPr kumimoji="1" lang="en-US" altLang="ko-KR" sz="2400" dirty="0"/>
              <a:t>, </a:t>
            </a:r>
            <a:r>
              <a:rPr kumimoji="1" lang="ko-KR" altLang="en-US" sz="2400" dirty="0"/>
              <a:t>탐지 시 많은 반복 필요</a:t>
            </a:r>
            <a:endParaRPr kumimoji="1" lang="en-US" altLang="ko-KR" sz="24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EEF5322-DD3C-5843-B4D3-6AA9E95138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2625" y="2494508"/>
            <a:ext cx="2919291" cy="250934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67B1B6A-518E-7D4A-B8BE-1F3F9F12BA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2169" y="2494509"/>
            <a:ext cx="3519898" cy="2509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17612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err="1"/>
              <a:t>AnoGAN</a:t>
            </a:r>
            <a:endParaRPr kumimoji="1" lang="ko-KR" altLang="en-US" dirty="0"/>
          </a:p>
        </p:txBody>
      </p:sp>
      <p:sp>
        <p:nvSpPr>
          <p:cNvPr id="25" name="텍스트 개체 틀 2"/>
          <p:cNvSpPr>
            <a:spLocks noGrp="1"/>
          </p:cNvSpPr>
          <p:nvPr>
            <p:ph type="body" idx="1"/>
          </p:nvPr>
        </p:nvSpPr>
        <p:spPr>
          <a:xfrm>
            <a:off x="387900" y="1489824"/>
            <a:ext cx="8368200" cy="3078900"/>
          </a:xfrm>
        </p:spPr>
        <p:txBody>
          <a:bodyPr/>
          <a:lstStyle/>
          <a:p>
            <a:endParaRPr kumimoji="1" lang="en-US" altLang="ko-KR" sz="24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8B4C193-B686-8B4E-8003-C4E0D04C36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2550" y="1501469"/>
            <a:ext cx="3898900" cy="318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35784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err="1"/>
              <a:t>GANomaly</a:t>
            </a:r>
            <a:endParaRPr kumimoji="1" lang="ko-KR" altLang="en-US" dirty="0"/>
          </a:p>
        </p:txBody>
      </p:sp>
      <p:sp>
        <p:nvSpPr>
          <p:cNvPr id="25" name="텍스트 개체 틀 2"/>
          <p:cNvSpPr>
            <a:spLocks noGrp="1"/>
          </p:cNvSpPr>
          <p:nvPr>
            <p:ph type="body" idx="1"/>
          </p:nvPr>
        </p:nvSpPr>
        <p:spPr>
          <a:xfrm>
            <a:off x="387900" y="1489824"/>
            <a:ext cx="8368200" cy="3078900"/>
          </a:xfrm>
        </p:spPr>
        <p:txBody>
          <a:bodyPr/>
          <a:lstStyle/>
          <a:p>
            <a:r>
              <a:rPr kumimoji="1" lang="en-US" altLang="ko-KR" sz="2400" dirty="0"/>
              <a:t>2018</a:t>
            </a:r>
          </a:p>
          <a:p>
            <a:r>
              <a:rPr kumimoji="1" lang="en-US" altLang="ko-KR" sz="2400" dirty="0"/>
              <a:t>anomaly score</a:t>
            </a:r>
            <a:r>
              <a:rPr kumimoji="1" lang="ko-KR" altLang="en-US" sz="2400" dirty="0"/>
              <a:t>는 </a:t>
            </a:r>
            <a:r>
              <a:rPr kumimoji="1" lang="en-US" altLang="ko-KR" sz="2400" dirty="0"/>
              <a:t>latent </a:t>
            </a:r>
            <a:r>
              <a:rPr kumimoji="1" lang="ko-KR" altLang="en-US" sz="2400" dirty="0"/>
              <a:t>값의 차이</a:t>
            </a:r>
            <a:endParaRPr kumimoji="1" lang="en-US" altLang="ko-KR" sz="24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0D92D10-CF3A-894B-BB35-45D398DDB0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8384" y="2571750"/>
            <a:ext cx="5928189" cy="2502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5720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631349-A536-5248-B252-11899256B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KR" altLang="en-US" dirty="0"/>
              <a:t>학습</a:t>
            </a:r>
          </a:p>
        </p:txBody>
      </p:sp>
      <p:pic>
        <p:nvPicPr>
          <p:cNvPr id="4" name="Google Shape;149;p24">
            <a:extLst>
              <a:ext uri="{FF2B5EF4-FFF2-40B4-BE49-F238E27FC236}">
                <a16:creationId xmlns:a16="http://schemas.microsoft.com/office/drawing/2014/main" id="{439E81C7-848B-E244-A177-3477E238E5B6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422867" y="2578737"/>
            <a:ext cx="2335687" cy="1218279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51;p24">
            <a:extLst>
              <a:ext uri="{FF2B5EF4-FFF2-40B4-BE49-F238E27FC236}">
                <a16:creationId xmlns:a16="http://schemas.microsoft.com/office/drawing/2014/main" id="{6C8768C4-E2C8-834E-81D3-65A16231C65F}"/>
              </a:ext>
            </a:extLst>
          </p:cNvPr>
          <p:cNvSpPr txBox="1"/>
          <p:nvPr/>
        </p:nvSpPr>
        <p:spPr>
          <a:xfrm>
            <a:off x="4065602" y="2007700"/>
            <a:ext cx="1018462" cy="450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algn="ctr"/>
            <a:r>
              <a:rPr lang="en-US" altLang="ko" sz="2800" b="1" dirty="0">
                <a:solidFill>
                  <a:schemeClr val="tx1"/>
                </a:solidFill>
              </a:rPr>
              <a:t>DNN</a:t>
            </a:r>
            <a:endParaRPr sz="2800" b="1" dirty="0">
              <a:solidFill>
                <a:schemeClr val="tx1"/>
              </a:solidFill>
            </a:endParaRPr>
          </a:p>
        </p:txBody>
      </p:sp>
      <p:sp>
        <p:nvSpPr>
          <p:cNvPr id="19" name="오른쪽 화살표[R] 18">
            <a:extLst>
              <a:ext uri="{FF2B5EF4-FFF2-40B4-BE49-F238E27FC236}">
                <a16:creationId xmlns:a16="http://schemas.microsoft.com/office/drawing/2014/main" id="{F33DAAF4-6E2C-9345-91DF-6ACACFAA5F94}"/>
              </a:ext>
            </a:extLst>
          </p:cNvPr>
          <p:cNvSpPr/>
          <p:nvPr/>
        </p:nvSpPr>
        <p:spPr>
          <a:xfrm>
            <a:off x="5976616" y="2865101"/>
            <a:ext cx="694944" cy="57607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0" name="오른쪽 화살표[R] 19">
            <a:extLst>
              <a:ext uri="{FF2B5EF4-FFF2-40B4-BE49-F238E27FC236}">
                <a16:creationId xmlns:a16="http://schemas.microsoft.com/office/drawing/2014/main" id="{97E4873C-5B56-4042-B02E-CF0683D32D68}"/>
              </a:ext>
            </a:extLst>
          </p:cNvPr>
          <p:cNvSpPr/>
          <p:nvPr/>
        </p:nvSpPr>
        <p:spPr>
          <a:xfrm>
            <a:off x="2496489" y="2865101"/>
            <a:ext cx="694944" cy="57607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Google Shape;153;p24">
            <a:extLst>
              <a:ext uri="{FF2B5EF4-FFF2-40B4-BE49-F238E27FC236}">
                <a16:creationId xmlns:a16="http://schemas.microsoft.com/office/drawing/2014/main" id="{F18704B5-E01F-664B-949C-4E86AB82FB94}"/>
              </a:ext>
            </a:extLst>
          </p:cNvPr>
          <p:cNvSpPr txBox="1"/>
          <p:nvPr/>
        </p:nvSpPr>
        <p:spPr>
          <a:xfrm>
            <a:off x="6871335" y="2892650"/>
            <a:ext cx="1321689" cy="450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r>
              <a:rPr lang="ko-KR" altLang="en-US" sz="2400" b="1" dirty="0">
                <a:solidFill>
                  <a:schemeClr val="tx1"/>
                </a:solidFill>
              </a:rPr>
              <a:t>고양이</a:t>
            </a:r>
            <a:endParaRPr sz="2400" b="1" dirty="0">
              <a:solidFill>
                <a:schemeClr val="tx1"/>
              </a:solidFill>
            </a:endParaRPr>
          </a:p>
        </p:txBody>
      </p:sp>
      <p:pic>
        <p:nvPicPr>
          <p:cNvPr id="10" name="Google Shape;187;p27">
            <a:extLst>
              <a:ext uri="{FF2B5EF4-FFF2-40B4-BE49-F238E27FC236}">
                <a16:creationId xmlns:a16="http://schemas.microsoft.com/office/drawing/2014/main" id="{568C944C-8A82-E141-B6D5-BA6E429B3D3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488" y="2380380"/>
            <a:ext cx="1821226" cy="161499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229752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err="1"/>
              <a:t>GANomaly</a:t>
            </a:r>
            <a:endParaRPr kumimoji="1" lang="ko-KR" altLang="en-US" dirty="0"/>
          </a:p>
        </p:txBody>
      </p:sp>
      <p:sp>
        <p:nvSpPr>
          <p:cNvPr id="25" name="텍스트 개체 틀 2"/>
          <p:cNvSpPr>
            <a:spLocks noGrp="1"/>
          </p:cNvSpPr>
          <p:nvPr>
            <p:ph type="body" idx="1"/>
          </p:nvPr>
        </p:nvSpPr>
        <p:spPr>
          <a:xfrm>
            <a:off x="387900" y="1489824"/>
            <a:ext cx="8368200" cy="3078900"/>
          </a:xfrm>
        </p:spPr>
        <p:txBody>
          <a:bodyPr/>
          <a:lstStyle/>
          <a:p>
            <a:endParaRPr kumimoji="1" lang="en-US" altLang="ko-KR" sz="24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0AE0009-392B-DD49-890A-4A0F7A7ECD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8300" y="1683074"/>
            <a:ext cx="5867400" cy="269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32294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Skip-</a:t>
            </a:r>
            <a:r>
              <a:rPr kumimoji="1" lang="en-US" altLang="ko-KR" dirty="0" err="1"/>
              <a:t>GANomaly</a:t>
            </a:r>
            <a:endParaRPr kumimoji="1" lang="ko-KR" altLang="en-US" dirty="0"/>
          </a:p>
        </p:txBody>
      </p:sp>
      <p:sp>
        <p:nvSpPr>
          <p:cNvPr id="25" name="텍스트 개체 틀 2"/>
          <p:cNvSpPr>
            <a:spLocks noGrp="1"/>
          </p:cNvSpPr>
          <p:nvPr>
            <p:ph type="body" idx="1"/>
          </p:nvPr>
        </p:nvSpPr>
        <p:spPr>
          <a:xfrm>
            <a:off x="387900" y="1489824"/>
            <a:ext cx="8368200" cy="3078900"/>
          </a:xfrm>
        </p:spPr>
        <p:txBody>
          <a:bodyPr/>
          <a:lstStyle/>
          <a:p>
            <a:r>
              <a:rPr kumimoji="1" lang="ko-KR" altLang="en-US" sz="2400" dirty="0"/>
              <a:t>같은 저자의 </a:t>
            </a:r>
            <a:r>
              <a:rPr kumimoji="1" lang="en-US" altLang="ko-KR" sz="2400" dirty="0" err="1"/>
              <a:t>GANomaly</a:t>
            </a:r>
            <a:r>
              <a:rPr kumimoji="1" lang="ko-KR" altLang="en-US" sz="2400" dirty="0"/>
              <a:t>의 후속</a:t>
            </a:r>
            <a:r>
              <a:rPr kumimoji="1" lang="en-US" altLang="ko-KR" sz="2400" dirty="0"/>
              <a:t>, 2019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81D79F5-130F-2041-BC62-A44A9D2173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8540" y="2144890"/>
            <a:ext cx="5544193" cy="2663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3961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Skip-</a:t>
            </a:r>
            <a:r>
              <a:rPr kumimoji="1" lang="en-US" altLang="ko-KR" dirty="0" err="1"/>
              <a:t>GANomaly</a:t>
            </a:r>
            <a:endParaRPr kumimoji="1" lang="ko-KR" altLang="en-US" dirty="0"/>
          </a:p>
        </p:txBody>
      </p:sp>
      <p:sp>
        <p:nvSpPr>
          <p:cNvPr id="25" name="텍스트 개체 틀 2"/>
          <p:cNvSpPr>
            <a:spLocks noGrp="1"/>
          </p:cNvSpPr>
          <p:nvPr>
            <p:ph type="body" idx="1"/>
          </p:nvPr>
        </p:nvSpPr>
        <p:spPr>
          <a:xfrm>
            <a:off x="387900" y="1489824"/>
            <a:ext cx="8368200" cy="3078900"/>
          </a:xfrm>
        </p:spPr>
        <p:txBody>
          <a:bodyPr/>
          <a:lstStyle/>
          <a:p>
            <a:endParaRPr kumimoji="1" lang="en-US" altLang="ko-KR" sz="24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71F1830-847A-7246-A468-FEA5C74B58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1489824"/>
            <a:ext cx="6248400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06137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387900" y="1489824"/>
            <a:ext cx="8368200" cy="1359254"/>
          </a:xfrm>
        </p:spPr>
        <p:txBody>
          <a:bodyPr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7200" dirty="0" err="1"/>
              <a:t>DrillAI</a:t>
            </a:r>
            <a:endParaRPr kumimoji="1" lang="ko-KR" altLang="en-US" sz="7200" dirty="0"/>
          </a:p>
        </p:txBody>
      </p:sp>
    </p:spTree>
    <p:extLst>
      <p:ext uri="{BB962C8B-B14F-4D97-AF65-F5344CB8AC3E}">
        <p14:creationId xmlns:p14="http://schemas.microsoft.com/office/powerpoint/2010/main" val="3169178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Conditional GAN</a:t>
            </a:r>
            <a:endParaRPr kumimoji="1"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84451E0-DD6B-3A4A-962B-6DDDDB984F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4796" y="1320186"/>
            <a:ext cx="5994408" cy="196569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670CEA6-82E4-9643-A43E-EEC504C3ED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1550" y="3458733"/>
            <a:ext cx="4660900" cy="156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47822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방법</a:t>
            </a:r>
          </a:p>
        </p:txBody>
      </p:sp>
      <p:pic>
        <p:nvPicPr>
          <p:cNvPr id="5" name="Google Shape;468;p65">
            <a:extLst>
              <a:ext uri="{FF2B5EF4-FFF2-40B4-BE49-F238E27FC236}">
                <a16:creationId xmlns:a16="http://schemas.microsoft.com/office/drawing/2014/main" id="{B0B9AB04-2A5B-1442-BAD7-418986260BEF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25138" y="801075"/>
            <a:ext cx="4002385" cy="43297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3730943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err="1"/>
              <a:t>DrillAI</a:t>
            </a:r>
            <a:endParaRPr kumimoji="1" lang="ko-KR" altLang="en-US" dirty="0"/>
          </a:p>
        </p:txBody>
      </p:sp>
      <p:pic>
        <p:nvPicPr>
          <p:cNvPr id="4" name="Google Shape;475;p6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694125" y="1725434"/>
            <a:ext cx="5310974" cy="290925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4750751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err="1"/>
              <a:t>DrillAI</a:t>
            </a:r>
            <a:r>
              <a:rPr kumimoji="1" lang="en-US" altLang="ko-KR" dirty="0"/>
              <a:t> </a:t>
            </a:r>
            <a:r>
              <a:rPr kumimoji="1" lang="ko-KR" altLang="en-US" dirty="0"/>
              <a:t>적용 </a:t>
            </a:r>
            <a:r>
              <a:rPr kumimoji="1" lang="mr-IN" altLang="ko-KR" dirty="0"/>
              <a:t>–</a:t>
            </a:r>
            <a:r>
              <a:rPr kumimoji="1" lang="ko-KR" altLang="en-US" dirty="0"/>
              <a:t> 초음파 </a:t>
            </a:r>
            <a:r>
              <a:rPr kumimoji="1" lang="ko-KR" altLang="en-US" dirty="0" err="1"/>
              <a:t>비파괴</a:t>
            </a:r>
            <a:r>
              <a:rPr kumimoji="1" lang="ko-KR" altLang="en-US" dirty="0"/>
              <a:t> 검사</a:t>
            </a:r>
            <a:r>
              <a:rPr kumimoji="1" lang="en-US" altLang="ko-KR" dirty="0"/>
              <a:t>(</a:t>
            </a:r>
            <a:r>
              <a:rPr kumimoji="1" lang="en-US" altLang="ko-KR" dirty="0" err="1"/>
              <a:t>ToFD</a:t>
            </a:r>
            <a:r>
              <a:rPr kumimoji="1" lang="en-US" altLang="ko-KR" dirty="0"/>
              <a:t>)</a:t>
            </a:r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4126" y="1502795"/>
            <a:ext cx="4756188" cy="350957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675" y="1820848"/>
            <a:ext cx="2183071" cy="1296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98428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err="1"/>
              <a:t>DrillAI</a:t>
            </a:r>
            <a:r>
              <a:rPr kumimoji="1" lang="en-US" altLang="ko-KR" dirty="0"/>
              <a:t> </a:t>
            </a:r>
            <a:r>
              <a:rPr kumimoji="1" lang="ko-KR" altLang="en-US" dirty="0"/>
              <a:t>적용 </a:t>
            </a:r>
            <a:r>
              <a:rPr kumimoji="1" lang="en-US" altLang="ko-KR" dirty="0"/>
              <a:t>- </a:t>
            </a:r>
            <a:r>
              <a:rPr kumimoji="1" lang="ko-KR" altLang="en-US" dirty="0"/>
              <a:t>생체 호흡 이상 탐지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7834" y="2115047"/>
            <a:ext cx="5689286" cy="2555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38679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387900" y="1489824"/>
            <a:ext cx="8368200" cy="1359254"/>
          </a:xfrm>
        </p:spPr>
        <p:txBody>
          <a:bodyPr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7200" dirty="0"/>
              <a:t>IAD</a:t>
            </a:r>
            <a:endParaRPr kumimoji="1" lang="ko-KR" altLang="en-US" sz="7200" dirty="0"/>
          </a:p>
        </p:txBody>
      </p:sp>
    </p:spTree>
    <p:extLst>
      <p:ext uri="{BB962C8B-B14F-4D97-AF65-F5344CB8AC3E}">
        <p14:creationId xmlns:p14="http://schemas.microsoft.com/office/powerpoint/2010/main" val="11841163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631349-A536-5248-B252-11899256B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KR" altLang="en-US" dirty="0"/>
              <a:t>학습</a:t>
            </a:r>
          </a:p>
        </p:txBody>
      </p:sp>
      <p:pic>
        <p:nvPicPr>
          <p:cNvPr id="4" name="Google Shape;149;p24">
            <a:extLst>
              <a:ext uri="{FF2B5EF4-FFF2-40B4-BE49-F238E27FC236}">
                <a16:creationId xmlns:a16="http://schemas.microsoft.com/office/drawing/2014/main" id="{439E81C7-848B-E244-A177-3477E238E5B6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422867" y="2578737"/>
            <a:ext cx="2335687" cy="1218279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51;p24">
            <a:extLst>
              <a:ext uri="{FF2B5EF4-FFF2-40B4-BE49-F238E27FC236}">
                <a16:creationId xmlns:a16="http://schemas.microsoft.com/office/drawing/2014/main" id="{6C8768C4-E2C8-834E-81D3-65A16231C65F}"/>
              </a:ext>
            </a:extLst>
          </p:cNvPr>
          <p:cNvSpPr txBox="1"/>
          <p:nvPr/>
        </p:nvSpPr>
        <p:spPr>
          <a:xfrm>
            <a:off x="4065602" y="2007700"/>
            <a:ext cx="1018462" cy="450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algn="ctr"/>
            <a:r>
              <a:rPr lang="en-US" altLang="ko" sz="2800" b="1" dirty="0">
                <a:solidFill>
                  <a:schemeClr val="tx1"/>
                </a:solidFill>
              </a:rPr>
              <a:t>DNN</a:t>
            </a:r>
            <a:endParaRPr sz="2800" b="1" dirty="0">
              <a:solidFill>
                <a:schemeClr val="tx1"/>
              </a:solidFill>
            </a:endParaRPr>
          </a:p>
        </p:txBody>
      </p:sp>
      <p:sp>
        <p:nvSpPr>
          <p:cNvPr id="17" name="Google Shape;153;p24">
            <a:extLst>
              <a:ext uri="{FF2B5EF4-FFF2-40B4-BE49-F238E27FC236}">
                <a16:creationId xmlns:a16="http://schemas.microsoft.com/office/drawing/2014/main" id="{77147C68-FB20-4B40-8040-8C0F526462B0}"/>
              </a:ext>
            </a:extLst>
          </p:cNvPr>
          <p:cNvSpPr txBox="1"/>
          <p:nvPr/>
        </p:nvSpPr>
        <p:spPr>
          <a:xfrm>
            <a:off x="6871335" y="2892650"/>
            <a:ext cx="1321689" cy="450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r>
              <a:rPr lang="ko-KR" altLang="en-US" sz="2400" b="1" dirty="0">
                <a:solidFill>
                  <a:schemeClr val="tx1"/>
                </a:solidFill>
              </a:rPr>
              <a:t>강아지</a:t>
            </a:r>
            <a:endParaRPr sz="2400" b="1" dirty="0">
              <a:solidFill>
                <a:schemeClr val="tx1"/>
              </a:solidFill>
            </a:endParaRPr>
          </a:p>
        </p:txBody>
      </p:sp>
      <p:sp>
        <p:nvSpPr>
          <p:cNvPr id="19" name="오른쪽 화살표[R] 18">
            <a:extLst>
              <a:ext uri="{FF2B5EF4-FFF2-40B4-BE49-F238E27FC236}">
                <a16:creationId xmlns:a16="http://schemas.microsoft.com/office/drawing/2014/main" id="{F33DAAF4-6E2C-9345-91DF-6ACACFAA5F94}"/>
              </a:ext>
            </a:extLst>
          </p:cNvPr>
          <p:cNvSpPr/>
          <p:nvPr/>
        </p:nvSpPr>
        <p:spPr>
          <a:xfrm>
            <a:off x="5976616" y="2865101"/>
            <a:ext cx="694944" cy="57607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0" name="오른쪽 화살표[R] 19">
            <a:extLst>
              <a:ext uri="{FF2B5EF4-FFF2-40B4-BE49-F238E27FC236}">
                <a16:creationId xmlns:a16="http://schemas.microsoft.com/office/drawing/2014/main" id="{97E4873C-5B56-4042-B02E-CF0683D32D68}"/>
              </a:ext>
            </a:extLst>
          </p:cNvPr>
          <p:cNvSpPr/>
          <p:nvPr/>
        </p:nvSpPr>
        <p:spPr>
          <a:xfrm>
            <a:off x="2496489" y="2865101"/>
            <a:ext cx="694944" cy="57607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9" name="Google Shape;198;p28">
            <a:extLst>
              <a:ext uri="{FF2B5EF4-FFF2-40B4-BE49-F238E27FC236}">
                <a16:creationId xmlns:a16="http://schemas.microsoft.com/office/drawing/2014/main" id="{0BBF807D-5705-D649-8978-6F3598C2FF6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488" y="2408094"/>
            <a:ext cx="1789567" cy="155956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9749314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점진적 이상 탐지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비정상 영역 탐지 </a:t>
            </a:r>
            <a:r>
              <a:rPr kumimoji="1" lang="en-US" altLang="ko-KR" dirty="0"/>
              <a:t>+ </a:t>
            </a:r>
            <a:r>
              <a:rPr kumimoji="1" lang="ko-KR" altLang="en-US" dirty="0"/>
              <a:t>패스 찾기</a:t>
            </a:r>
            <a:endParaRPr kumimoji="1" lang="en-US" altLang="ko-KR" dirty="0"/>
          </a:p>
          <a:p>
            <a:r>
              <a:rPr kumimoji="1" lang="ko-KR" altLang="en-US" dirty="0"/>
              <a:t>비정상 영상에 가장 가까운 정상 영상으로의 패스를 찾는다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D24E57A-11B3-2F46-A81E-3496DC7471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850" y="2571750"/>
            <a:ext cx="8242300" cy="233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54508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교정 제안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비정상 </a:t>
            </a:r>
            <a:r>
              <a:rPr kumimoji="1" lang="en-US" altLang="ko-KR" dirty="0"/>
              <a:t>-&gt; </a:t>
            </a:r>
            <a:r>
              <a:rPr kumimoji="1" lang="ko-KR" altLang="en-US" dirty="0"/>
              <a:t>정상의 경로를 활용하여 교정을 제안할 수 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이상 탐지 </a:t>
            </a:r>
            <a:r>
              <a:rPr kumimoji="1" lang="en-US" altLang="ko-KR" dirty="0"/>
              <a:t>: </a:t>
            </a:r>
            <a:r>
              <a:rPr kumimoji="1" lang="ko-KR" altLang="en-US" dirty="0"/>
              <a:t>골프 스윙이 잘못 되었어요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이상 영역 탐지 </a:t>
            </a:r>
            <a:r>
              <a:rPr kumimoji="1" lang="en-US" altLang="ko-KR" dirty="0"/>
              <a:t>: </a:t>
            </a:r>
            <a:r>
              <a:rPr kumimoji="1" lang="ko-KR" altLang="en-US" dirty="0"/>
              <a:t>골프 스윙 시에 어깨가 이상해요</a:t>
            </a:r>
            <a:endParaRPr kumimoji="1" lang="en-US" altLang="ko-KR" dirty="0"/>
          </a:p>
          <a:p>
            <a:r>
              <a:rPr kumimoji="1" lang="ko-KR" altLang="en-US" dirty="0"/>
              <a:t>교정 제안 </a:t>
            </a:r>
            <a:r>
              <a:rPr kumimoji="1" lang="en-US" altLang="ko-KR" dirty="0"/>
              <a:t>: </a:t>
            </a:r>
            <a:r>
              <a:rPr kumimoji="1" lang="ko-KR" altLang="en-US" dirty="0"/>
              <a:t>어깨를 빨리 들지 않도록 하세요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17899624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/>
              <a:t>디필드 소개</a:t>
            </a:r>
            <a:endParaRPr/>
          </a:p>
        </p:txBody>
      </p:sp>
      <p:sp>
        <p:nvSpPr>
          <p:cNvPr id="70" name="Google Shape;70;p14"/>
          <p:cNvSpPr txBox="1">
            <a:spLocks noGrp="1"/>
          </p:cNvSpPr>
          <p:nvPr>
            <p:ph type="body" idx="1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endParaRPr lang="en-US" altLang="ko-KR" sz="220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ko-KR" altLang="en-US" sz="2200"/>
              <a:t>딥러닝 구축 컨설팅</a:t>
            </a:r>
            <a:endParaRPr lang="en-US" altLang="ko-KR" sz="220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endParaRPr lang="en-US" altLang="ko-KR" sz="220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ko-KR" altLang="en-US" sz="2200"/>
              <a:t>딥러닝 서비스를 구축하기 위한 모든 것을 지원</a:t>
            </a:r>
            <a:endParaRPr lang="en-US" altLang="ko-KR" sz="2200"/>
          </a:p>
          <a:p>
            <a:pPr lvl="1" indent="-368300">
              <a:spcBef>
                <a:spcPts val="0"/>
              </a:spcBef>
              <a:buSzPts val="2200"/>
              <a:buChar char="●"/>
            </a:pPr>
            <a:r>
              <a:rPr lang="ko-KR" altLang="en-US"/>
              <a:t>딥러닝 교육</a:t>
            </a:r>
            <a:r>
              <a:rPr lang="en-US" altLang="ko-KR"/>
              <a:t>,</a:t>
            </a:r>
            <a:r>
              <a:rPr lang="ko-KR" altLang="en-US"/>
              <a:t> 딥러닝 코딩</a:t>
            </a:r>
            <a:r>
              <a:rPr lang="en-US" altLang="ko-KR"/>
              <a:t>,</a:t>
            </a:r>
            <a:r>
              <a:rPr lang="ko-KR" altLang="en-US"/>
              <a:t> 데이터 수집과 전처리</a:t>
            </a:r>
            <a:r>
              <a:rPr lang="en-US" altLang="ko-KR"/>
              <a:t>,</a:t>
            </a:r>
            <a:r>
              <a:rPr lang="ko-KR" altLang="en-US"/>
              <a:t> 문제 해결</a:t>
            </a:r>
            <a:endParaRPr lang="en-US" altLang="ko-KR"/>
          </a:p>
          <a:p>
            <a:pPr lvl="1" indent="-368300">
              <a:spcBef>
                <a:spcPts val="0"/>
              </a:spcBef>
              <a:buSzPts val="2200"/>
              <a:buChar char="●"/>
            </a:pPr>
            <a:r>
              <a:rPr lang="en-US" altLang="ko-KR"/>
              <a:t>SW </a:t>
            </a:r>
            <a:r>
              <a:rPr lang="ko-KR" altLang="en-US"/>
              <a:t>개발에 대한 모든 것 교육과 지원</a:t>
            </a:r>
            <a:endParaRPr lang="en-US" altLang="ko-KR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endParaRPr lang="en-US" altLang="ko-KR" sz="220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 altLang="ko-KR" sz="2200"/>
              <a:t>dh-rim@hanmail.net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583570662"/>
      </p:ext>
    </p:extLst>
  </p:cSld>
  <p:clrMapOvr>
    <a:masterClrMapping/>
  </p:clrMapOvr>
</p:sld>
</file>

<file path=ppt/theme/theme1.xml><?xml version="1.0" encoding="utf-8"?>
<a:theme xmlns:a="http://schemas.openxmlformats.org/drawingml/2006/main" name="Marina">
  <a:themeElements>
    <a:clrScheme name="Marina">
      <a:dk1>
        <a:srgbClr val="FFFFFF"/>
      </a:dk1>
      <a:lt1>
        <a:srgbClr val="00517C"/>
      </a:lt1>
      <a:dk2>
        <a:srgbClr val="004065"/>
      </a:dk2>
      <a:lt2>
        <a:srgbClr val="CFD8DC"/>
      </a:lt2>
      <a:accent1>
        <a:srgbClr val="0277BD"/>
      </a:accent1>
      <a:accent2>
        <a:srgbClr val="558B2F"/>
      </a:accent2>
      <a:accent3>
        <a:srgbClr val="009688"/>
      </a:accent3>
      <a:accent4>
        <a:srgbClr val="039BE5"/>
      </a:accent4>
      <a:accent5>
        <a:srgbClr val="8BC34A"/>
      </a:accent5>
      <a:accent6>
        <a:srgbClr val="FFEB38"/>
      </a:accent6>
      <a:hlink>
        <a:srgbClr val="8BC34A"/>
      </a:hlink>
      <a:folHlink>
        <a:srgbClr val="8BC3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1809</TotalTime>
  <Words>924</Words>
  <Application>Microsoft Macintosh PowerPoint</Application>
  <PresentationFormat>화면 슬라이드 쇼(16:9)</PresentationFormat>
  <Paragraphs>259</Paragraphs>
  <Slides>92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92</vt:i4>
      </vt:variant>
    </vt:vector>
  </HeadingPairs>
  <TitlesOfParts>
    <vt:vector size="96" baseType="lpstr">
      <vt:lpstr>Roboto</vt:lpstr>
      <vt:lpstr>Roboto Slab</vt:lpstr>
      <vt:lpstr>Arial</vt:lpstr>
      <vt:lpstr>Marina</vt:lpstr>
      <vt:lpstr>딥러닝 이상탐지</vt:lpstr>
      <vt:lpstr>임도형</vt:lpstr>
      <vt:lpstr>PowerPoint 프레젠테이션</vt:lpstr>
      <vt:lpstr>함수 근사화 능력</vt:lpstr>
      <vt:lpstr>함수</vt:lpstr>
      <vt:lpstr>학습</vt:lpstr>
      <vt:lpstr>학습</vt:lpstr>
      <vt:lpstr>학습</vt:lpstr>
      <vt:lpstr>학습</vt:lpstr>
      <vt:lpstr>학습 후</vt:lpstr>
      <vt:lpstr>PowerPoint 프레젠테이션</vt:lpstr>
      <vt:lpstr>비정상 탐지 문제 예</vt:lpstr>
      <vt:lpstr>비정상 탐지</vt:lpstr>
      <vt:lpstr>일반적인 분류 문제 예</vt:lpstr>
      <vt:lpstr>고양이 혹은 강아지</vt:lpstr>
      <vt:lpstr>고양이 혹은 다른 동물</vt:lpstr>
      <vt:lpstr>고양이 혹은 다른 동물</vt:lpstr>
      <vt:lpstr>고양이 혹은 다른 동물</vt:lpstr>
      <vt:lpstr>고양이 혹은 다른 동물</vt:lpstr>
      <vt:lpstr>고양이 혹은 다른 동물</vt:lpstr>
      <vt:lpstr>고양이 혹은 다른 동물</vt:lpstr>
      <vt:lpstr>고양이 혹은 다른 동물</vt:lpstr>
      <vt:lpstr>고양이 혹은 다른 동물</vt:lpstr>
      <vt:lpstr>PowerPoint 프레젠테이션</vt:lpstr>
      <vt:lpstr>데이터 공간</vt:lpstr>
      <vt:lpstr>사과 데이터</vt:lpstr>
      <vt:lpstr>MNIST 데이터</vt:lpstr>
      <vt:lpstr>MNIST 정상 데이터</vt:lpstr>
      <vt:lpstr>MNIST 비정상 데이터</vt:lpstr>
      <vt:lpstr>비정상 MNIST 탐지</vt:lpstr>
      <vt:lpstr>고양이 여부 분류</vt:lpstr>
      <vt:lpstr>PowerPoint 프레젠테이션</vt:lpstr>
      <vt:lpstr>딥러닝을 사용한 이상탐지</vt:lpstr>
      <vt:lpstr>2가지 접근</vt:lpstr>
      <vt:lpstr>PowerPoint 프레젠테이션</vt:lpstr>
      <vt:lpstr>AutoEncoder</vt:lpstr>
      <vt:lpstr>Latent Space</vt:lpstr>
      <vt:lpstr>Latent Space</vt:lpstr>
      <vt:lpstr>Real Space와 Latent Space</vt:lpstr>
      <vt:lpstr>Encoder와 Decoder</vt:lpstr>
      <vt:lpstr>MNIST 학습</vt:lpstr>
      <vt:lpstr>MNIST 학습</vt:lpstr>
      <vt:lpstr>정상 MNIST 데이터</vt:lpstr>
      <vt:lpstr>정상 MNIST 데이터</vt:lpstr>
      <vt:lpstr>비정상 MNIST 데이터?</vt:lpstr>
      <vt:lpstr>비정상 판정</vt:lpstr>
      <vt:lpstr>현실</vt:lpstr>
      <vt:lpstr>PowerPoint 프레젠테이션</vt:lpstr>
      <vt:lpstr>GAN의 학습</vt:lpstr>
      <vt:lpstr>G와 D의 상호 도움</vt:lpstr>
      <vt:lpstr>G와 D 학습</vt:lpstr>
      <vt:lpstr>G와 D 학습</vt:lpstr>
      <vt:lpstr>G와 D 학습</vt:lpstr>
      <vt:lpstr>G와 D 학습</vt:lpstr>
      <vt:lpstr>G와 D 학습</vt:lpstr>
      <vt:lpstr>G와 D 학습</vt:lpstr>
      <vt:lpstr>G와 D 학습</vt:lpstr>
      <vt:lpstr>G와 D 학습</vt:lpstr>
      <vt:lpstr>G와 D 학습</vt:lpstr>
      <vt:lpstr>G와 D 학습</vt:lpstr>
      <vt:lpstr>G와 D 학습</vt:lpstr>
      <vt:lpstr>G와 D 학습</vt:lpstr>
      <vt:lpstr>G와 D 학습</vt:lpstr>
      <vt:lpstr>G와 D 학습</vt:lpstr>
      <vt:lpstr>D의 학습 결과</vt:lpstr>
      <vt:lpstr>G의 학습 결과</vt:lpstr>
      <vt:lpstr>GAN</vt:lpstr>
      <vt:lpstr>MNIST 데이터로 학습한 GAN</vt:lpstr>
      <vt:lpstr>MNIST 데이터로 학습한 GAN</vt:lpstr>
      <vt:lpstr>고양이 데이터로 학습한 GAN</vt:lpstr>
      <vt:lpstr>GAN으로 해결</vt:lpstr>
      <vt:lpstr>G의 입출력</vt:lpstr>
      <vt:lpstr>PowerPoint 프레젠테이션</vt:lpstr>
      <vt:lpstr>AutoEncoder as Feature Extractor</vt:lpstr>
      <vt:lpstr>BiGAN, EGBAD</vt:lpstr>
      <vt:lpstr>ALAD</vt:lpstr>
      <vt:lpstr>AnoGAN</vt:lpstr>
      <vt:lpstr>AnoGAN</vt:lpstr>
      <vt:lpstr>GANomaly</vt:lpstr>
      <vt:lpstr>GANomaly</vt:lpstr>
      <vt:lpstr>Skip-GANomaly</vt:lpstr>
      <vt:lpstr>Skip-GANomaly</vt:lpstr>
      <vt:lpstr>PowerPoint 프레젠테이션</vt:lpstr>
      <vt:lpstr>Conditional GAN</vt:lpstr>
      <vt:lpstr>방법</vt:lpstr>
      <vt:lpstr>DrillAI</vt:lpstr>
      <vt:lpstr>DrillAI 적용 – 초음파 비파괴 검사(ToFD)</vt:lpstr>
      <vt:lpstr>DrillAI 적용 - 생체 호흡 이상 탐지</vt:lpstr>
      <vt:lpstr>PowerPoint 프레젠테이션</vt:lpstr>
      <vt:lpstr>점진적 이상 탐지</vt:lpstr>
      <vt:lpstr>교정 제안</vt:lpstr>
      <vt:lpstr>디필드 소개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 그리고  Keras 소개</dc:title>
  <cp:lastModifiedBy>임도형</cp:lastModifiedBy>
  <cp:revision>154</cp:revision>
  <dcterms:modified xsi:type="dcterms:W3CDTF">2020-12-19T03:53:16Z</dcterms:modified>
</cp:coreProperties>
</file>